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304" r:id="rId2"/>
    <p:sldId id="315" r:id="rId3"/>
    <p:sldId id="271" r:id="rId4"/>
    <p:sldId id="348" r:id="rId5"/>
    <p:sldId id="349" r:id="rId6"/>
    <p:sldId id="350" r:id="rId7"/>
    <p:sldId id="309" r:id="rId8"/>
    <p:sldId id="310" r:id="rId9"/>
    <p:sldId id="347" r:id="rId10"/>
    <p:sldId id="346" r:id="rId11"/>
    <p:sldId id="351" r:id="rId12"/>
  </p:sldIdLst>
  <p:sldSz cx="9144000" cy="6858000" type="screen4x3"/>
  <p:notesSz cx="6858000" cy="9144000"/>
  <p:defaultTextStyle>
    <a:defPPr>
      <a:defRPr lang="ar-SA"/>
    </a:defPPr>
    <a:lvl1pPr algn="r" rtl="1" fontAlgn="base">
      <a:spcBef>
        <a:spcPct val="0"/>
      </a:spcBef>
      <a:spcAft>
        <a:spcPct val="0"/>
      </a:spcAft>
      <a:defRPr sz="2400" kern="1200">
        <a:solidFill>
          <a:schemeClr val="tx1"/>
        </a:solidFill>
        <a:latin typeface="Arial" charset="0"/>
        <a:ea typeface="+mn-ea"/>
        <a:cs typeface="Arial" charset="0"/>
      </a:defRPr>
    </a:lvl1pPr>
    <a:lvl2pPr marL="457200" algn="r" rtl="1" fontAlgn="base">
      <a:spcBef>
        <a:spcPct val="0"/>
      </a:spcBef>
      <a:spcAft>
        <a:spcPct val="0"/>
      </a:spcAft>
      <a:defRPr sz="2400" kern="1200">
        <a:solidFill>
          <a:schemeClr val="tx1"/>
        </a:solidFill>
        <a:latin typeface="Arial" charset="0"/>
        <a:ea typeface="+mn-ea"/>
        <a:cs typeface="Arial" charset="0"/>
      </a:defRPr>
    </a:lvl2pPr>
    <a:lvl3pPr marL="914400" algn="r" rtl="1" fontAlgn="base">
      <a:spcBef>
        <a:spcPct val="0"/>
      </a:spcBef>
      <a:spcAft>
        <a:spcPct val="0"/>
      </a:spcAft>
      <a:defRPr sz="2400" kern="1200">
        <a:solidFill>
          <a:schemeClr val="tx1"/>
        </a:solidFill>
        <a:latin typeface="Arial" charset="0"/>
        <a:ea typeface="+mn-ea"/>
        <a:cs typeface="Arial" charset="0"/>
      </a:defRPr>
    </a:lvl3pPr>
    <a:lvl4pPr marL="1371600" algn="r" rtl="1" fontAlgn="base">
      <a:spcBef>
        <a:spcPct val="0"/>
      </a:spcBef>
      <a:spcAft>
        <a:spcPct val="0"/>
      </a:spcAft>
      <a:defRPr sz="2400" kern="1200">
        <a:solidFill>
          <a:schemeClr val="tx1"/>
        </a:solidFill>
        <a:latin typeface="Arial" charset="0"/>
        <a:ea typeface="+mn-ea"/>
        <a:cs typeface="Arial" charset="0"/>
      </a:defRPr>
    </a:lvl4pPr>
    <a:lvl5pPr marL="1828800" algn="r" rtl="1"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43"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A098F973-CA39-4B3B-8E04-B0B67466FCBE}" type="datetimeFigureOut">
              <a:rPr lang="ar-EG"/>
              <a:pPr>
                <a:defRPr/>
              </a:pPr>
              <a:t>23/07/1441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E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CA2375E6-2A0D-4C0D-8F8D-0BCBA58A70F2}" type="slidenum">
              <a:rPr lang="ar-EG"/>
              <a:pPr>
                <a:defRPr/>
              </a:pPr>
              <a:t>‹#›</a:t>
            </a:fld>
            <a:endParaRPr lang="ar-EG"/>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F482FD-4C47-4E0D-B0C1-F4AF82488C51}" type="slidenum">
              <a:rPr lang="ar-EG"/>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E638A7-7C0F-4F20-A9AF-F377EC7331F7}" type="slidenum">
              <a:rPr lang="ar-EG"/>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DD55EE-2A2A-43B1-975E-B64949962097}" type="slidenum">
              <a:rPr lang="ar-EG"/>
              <a:pPr>
                <a:defRPr/>
              </a:pPr>
              <a:t>‹#›</a:t>
            </a:fld>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Table Placeholder 2"/>
          <p:cNvSpPr>
            <a:spLocks noGrp="1"/>
          </p:cNvSpPr>
          <p:nvPr>
            <p:ph type="tbl" idx="1"/>
          </p:nvPr>
        </p:nvSpPr>
        <p:spPr>
          <a:xfrm>
            <a:off x="457200" y="1600200"/>
            <a:ext cx="8229600" cy="4525963"/>
          </a:xfrm>
        </p:spPr>
        <p:txBody>
          <a:bodyPr/>
          <a:lstStyle/>
          <a:p>
            <a:pPr lvl="0"/>
            <a:endParaRPr lang="ar-EG"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EB5873-DDBC-45B8-864A-4807BBA327B8}" type="slidenum">
              <a:rPr lang="ar-EG"/>
              <a:pPr>
                <a:defRPr/>
              </a:pPr>
              <a:t>‹#›</a:t>
            </a:fld>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11F294-8829-4A63-885B-45CB011BA315}" type="slidenum">
              <a:rPr lang="ar-EG"/>
              <a:pPr>
                <a:defRPr/>
              </a:pPr>
              <a:t>‹#›</a:t>
            </a:fld>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EG"/>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26B06B-2CE8-4237-8E0F-B1EB28F0234E}" type="slidenum">
              <a:rPr lang="ar-EG"/>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F11ECD-083E-4899-B271-556D56CE3D59}" type="slidenum">
              <a:rPr lang="ar-EG"/>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3BF9BF-58C9-44DD-85C4-E326FE775733}" type="slidenum">
              <a:rPr lang="ar-EG"/>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3F57D0-A641-4B76-85F3-8D26EFA0A7F2}" type="slidenum">
              <a:rPr lang="ar-EG"/>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B479CAB-70F6-4D46-B22B-014E8EE8244A}" type="slidenum">
              <a:rPr lang="ar-EG"/>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1A1DE57-B625-48D9-9C26-07D7D20F5424}" type="slidenum">
              <a:rPr lang="ar-EG"/>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57A974-1A6A-4DDC-BE8B-04E4B539DAEE}" type="slidenum">
              <a:rPr lang="ar-EG"/>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3054AB-5B86-41EF-A006-09B447EEAD9B}" type="slidenum">
              <a:rPr lang="ar-EG"/>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C33DC2-2CE5-416A-B31D-C7AF59CE9C97}" type="slidenum">
              <a:rPr lang="ar-EG"/>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pitchFamily="34" charset="0"/>
                <a:cs typeface="Arial" pitchFamily="34" charset="0"/>
              </a:defRPr>
            </a:lvl1pPr>
          </a:lstStyle>
          <a:p>
            <a:pPr>
              <a:defRPr/>
            </a:pPr>
            <a:fld id="{A24C17EE-3B7C-4D3E-AEE4-0606701D0DFA}" type="slidenum">
              <a:rPr lang="ar-EG"/>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slow">
    <p:fad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r" eaLnBrk="1" hangingPunct="1">
              <a:defRPr/>
            </a:pPr>
            <a:r>
              <a:rPr lang="ar-EG" b="1" u="sng" dirty="0" smtClean="0">
                <a:solidFill>
                  <a:srgbClr val="FF3300"/>
                </a:solidFill>
                <a:effectLst>
                  <a:outerShdw blurRad="38100" dist="38100" dir="2700000" algn="tl">
                    <a:srgbClr val="C0C0C0"/>
                  </a:outerShdw>
                </a:effectLst>
              </a:rPr>
              <a:t> </a:t>
            </a:r>
            <a:endParaRPr lang="en-US" b="1" u="sng" dirty="0" smtClean="0">
              <a:solidFill>
                <a:srgbClr val="FF3300"/>
              </a:solidFill>
              <a:effectLst>
                <a:outerShdw blurRad="38100" dist="38100" dir="2700000" algn="tl">
                  <a:srgbClr val="C0C0C0"/>
                </a:outerShdw>
              </a:effectLst>
            </a:endParaRPr>
          </a:p>
        </p:txBody>
      </p:sp>
      <p:sp>
        <p:nvSpPr>
          <p:cNvPr id="70659" name="Rectangle 3"/>
          <p:cNvSpPr>
            <a:spLocks noGrp="1" noChangeArrowheads="1"/>
          </p:cNvSpPr>
          <p:nvPr>
            <p:ph idx="1"/>
          </p:nvPr>
        </p:nvSpPr>
        <p:spPr>
          <a:xfrm>
            <a:off x="457200" y="1600201"/>
            <a:ext cx="8229600" cy="1757362"/>
          </a:xfrm>
        </p:spPr>
        <p:txBody>
          <a:bodyPr/>
          <a:lstStyle/>
          <a:p>
            <a:pPr marL="0" indent="0" algn="ctr" eaLnBrk="1" hangingPunct="1">
              <a:buFontTx/>
              <a:buNone/>
              <a:defRPr/>
            </a:pPr>
            <a:endParaRPr lang="ar-EG" sz="4800" b="1" dirty="0" smtClean="0">
              <a:solidFill>
                <a:srgbClr val="0000FF"/>
              </a:solidFill>
              <a:effectLst>
                <a:outerShdw blurRad="38100" dist="38100" dir="2700000" algn="tl">
                  <a:srgbClr val="C0C0C0"/>
                </a:outerShdw>
              </a:effectLst>
            </a:endParaRPr>
          </a:p>
          <a:p>
            <a:pPr marL="0" indent="0" algn="ctr" eaLnBrk="1" hangingPunct="1">
              <a:buFontTx/>
              <a:buNone/>
              <a:defRPr/>
            </a:pPr>
            <a:r>
              <a:rPr lang="ar-EG" sz="5400" b="1" dirty="0" smtClean="0">
                <a:solidFill>
                  <a:srgbClr val="0000FF"/>
                </a:solidFill>
                <a:effectLst>
                  <a:outerShdw blurRad="38100" dist="38100" dir="2700000" algn="tl">
                    <a:srgbClr val="C0C0C0"/>
                  </a:outerShdw>
                </a:effectLst>
              </a:rPr>
              <a:t>تلـوث مياه الرى</a:t>
            </a:r>
            <a:r>
              <a:rPr lang="ar-SA" sz="5400" b="1" dirty="0" smtClean="0">
                <a:solidFill>
                  <a:srgbClr val="0000FF"/>
                </a:solidFill>
                <a:effectLst>
                  <a:outerShdw blurRad="38100" dist="38100" dir="2700000" algn="tl">
                    <a:srgbClr val="C0C0C0"/>
                  </a:outerShdw>
                </a:effectLst>
              </a:rPr>
              <a:t> بالمبيدات</a:t>
            </a:r>
            <a:endParaRPr lang="ar-EG" sz="5400" b="1" dirty="0" smtClean="0">
              <a:solidFill>
                <a:srgbClr val="0000FF"/>
              </a:solidFill>
              <a:effectLst>
                <a:outerShdw blurRad="38100" dist="38100" dir="2700000" algn="tl">
                  <a:srgbClr val="C0C0C0"/>
                </a:outerShdw>
              </a:effectLst>
            </a:endParaRPr>
          </a:p>
          <a:p>
            <a:pPr marL="0" indent="0" algn="ctr" eaLnBrk="1" hangingPunct="1">
              <a:buFontTx/>
              <a:buNone/>
              <a:defRPr/>
            </a:pPr>
            <a:endParaRPr lang="ar-EG" sz="3600" b="1" dirty="0" smtClean="0">
              <a:solidFill>
                <a:srgbClr val="0000FF"/>
              </a:solidFill>
            </a:endParaRPr>
          </a:p>
          <a:p>
            <a:pPr marL="0" indent="0" algn="ctr" eaLnBrk="1" hangingPunct="1">
              <a:buFontTx/>
              <a:buNone/>
              <a:defRPr/>
            </a:pPr>
            <a:endParaRPr lang="ar-EG" sz="3600" b="1" dirty="0" smtClean="0">
              <a:solidFill>
                <a:srgbClr val="0000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wedge">
                                      <p:cBhvr>
                                        <p:cTn id="7" dur="500"/>
                                        <p:tgtEl>
                                          <p:spTgt spid="70658"/>
                                        </p:tgtEl>
                                      </p:cBhvr>
                                    </p:animEffect>
                                  </p:childTnLst>
                                </p:cTn>
                              </p:par>
                            </p:childTnLst>
                          </p:cTn>
                        </p:par>
                        <p:par>
                          <p:cTn id="8" fill="hold">
                            <p:stCondLst>
                              <p:cond delay="500"/>
                            </p:stCondLst>
                            <p:childTnLst>
                              <p:par>
                                <p:cTn id="9" presetID="54" presetClass="entr" presetSubtype="0" accel="100000" fill="hold" grpId="0" nodeType="after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anim calcmode="lin" valueType="num">
                                      <p:cBhvr>
                                        <p:cTn id="11" dur="500" fill="hold"/>
                                        <p:tgtEl>
                                          <p:spTgt spid="70659">
                                            <p:txEl>
                                              <p:pRg st="1" end="1"/>
                                            </p:txEl>
                                          </p:spTgt>
                                        </p:tgtEl>
                                        <p:attrNameLst>
                                          <p:attrName>ppt_w</p:attrName>
                                        </p:attrNameLst>
                                      </p:cBhvr>
                                      <p:tavLst>
                                        <p:tav tm="0">
                                          <p:val>
                                            <p:strVal val="#ppt_w*0.05"/>
                                          </p:val>
                                        </p:tav>
                                        <p:tav tm="100000">
                                          <p:val>
                                            <p:strVal val="#ppt_w"/>
                                          </p:val>
                                        </p:tav>
                                      </p:tavLst>
                                    </p:anim>
                                    <p:anim calcmode="lin" valueType="num">
                                      <p:cBhvr>
                                        <p:cTn id="12" dur="500" fill="hold"/>
                                        <p:tgtEl>
                                          <p:spTgt spid="70659">
                                            <p:txEl>
                                              <p:pRg st="1" end="1"/>
                                            </p:txEl>
                                          </p:spTgt>
                                        </p:tgtEl>
                                        <p:attrNameLst>
                                          <p:attrName>ppt_h</p:attrName>
                                        </p:attrNameLst>
                                      </p:cBhvr>
                                      <p:tavLst>
                                        <p:tav tm="0">
                                          <p:val>
                                            <p:strVal val="#ppt_h"/>
                                          </p:val>
                                        </p:tav>
                                        <p:tav tm="100000">
                                          <p:val>
                                            <p:strVal val="#ppt_h"/>
                                          </p:val>
                                        </p:tav>
                                      </p:tavLst>
                                    </p:anim>
                                    <p:anim calcmode="lin" valueType="num">
                                      <p:cBhvr>
                                        <p:cTn id="13" dur="500" fill="hold"/>
                                        <p:tgtEl>
                                          <p:spTgt spid="70659">
                                            <p:txEl>
                                              <p:pRg st="1" end="1"/>
                                            </p:txEl>
                                          </p:spTgt>
                                        </p:tgtEl>
                                        <p:attrNameLst>
                                          <p:attrName>ppt_x</p:attrName>
                                        </p:attrNameLst>
                                      </p:cBhvr>
                                      <p:tavLst>
                                        <p:tav tm="0">
                                          <p:val>
                                            <p:strVal val="#ppt_x-.2"/>
                                          </p:val>
                                        </p:tav>
                                        <p:tav tm="100000">
                                          <p:val>
                                            <p:strVal val="#ppt_x"/>
                                          </p:val>
                                        </p:tav>
                                      </p:tavLst>
                                    </p:anim>
                                    <p:anim calcmode="lin" valueType="num">
                                      <p:cBhvr>
                                        <p:cTn id="14" dur="500" fill="hold"/>
                                        <p:tgtEl>
                                          <p:spTgt spid="70659">
                                            <p:txEl>
                                              <p:pRg st="1" end="1"/>
                                            </p:txEl>
                                          </p:spTgt>
                                        </p:tgtEl>
                                        <p:attrNameLst>
                                          <p:attrName>ppt_y</p:attrName>
                                        </p:attrNameLst>
                                      </p:cBhvr>
                                      <p:tavLst>
                                        <p:tav tm="0">
                                          <p:val>
                                            <p:strVal val="#ppt_y"/>
                                          </p:val>
                                        </p:tav>
                                        <p:tav tm="100000">
                                          <p:val>
                                            <p:strVal val="#ppt_y"/>
                                          </p:val>
                                        </p:tav>
                                      </p:tavLst>
                                    </p:anim>
                                    <p:animEffect transition="in" filter="fade">
                                      <p:cBhvr>
                                        <p:cTn id="15" dur="500"/>
                                        <p:tgtEl>
                                          <p:spTgt spid="706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549275"/>
            <a:ext cx="8229600" cy="5903913"/>
          </a:xfrm>
        </p:spPr>
        <p:txBody>
          <a:bodyPr/>
          <a:lstStyle/>
          <a:p>
            <a:pPr algn="just" eaLnBrk="1" hangingPunct="1">
              <a:lnSpc>
                <a:spcPct val="150000"/>
              </a:lnSpc>
            </a:pPr>
            <a:r>
              <a:rPr lang="ar-EG" sz="2600" dirty="0" smtClean="0">
                <a:solidFill>
                  <a:srgbClr val="0000FF"/>
                </a:solidFill>
              </a:rPr>
              <a:t>فى هذا الصدد فان مصر منعت أنتاج واستيراد واستخدام المواد الكيميائية المدرجة </a:t>
            </a:r>
            <a:r>
              <a:rPr lang="ar-EG" sz="2600" dirty="0" smtClean="0">
                <a:solidFill>
                  <a:srgbClr val="FF3300"/>
                </a:solidFill>
              </a:rPr>
              <a:t>فى مجموعة أ,ب</a:t>
            </a:r>
            <a:r>
              <a:rPr lang="ar-EG" sz="2600" dirty="0" smtClean="0">
                <a:solidFill>
                  <a:srgbClr val="0000FF"/>
                </a:solidFill>
              </a:rPr>
              <a:t> ضمن قائمة المبيدات طبقا لما جاء بالقوانين والقرارات المنظمة فى هذا الشان .</a:t>
            </a:r>
          </a:p>
          <a:p>
            <a:pPr algn="just" eaLnBrk="1" hangingPunct="1">
              <a:lnSpc>
                <a:spcPct val="150000"/>
              </a:lnSpc>
            </a:pPr>
            <a:r>
              <a:rPr lang="ar-EG" sz="2600" dirty="0" smtClean="0">
                <a:solidFill>
                  <a:srgbClr val="FF3300"/>
                </a:solidFill>
              </a:rPr>
              <a:t>المجموعة ج ..</a:t>
            </a:r>
            <a:r>
              <a:rPr lang="ar-EG" sz="2600" dirty="0" smtClean="0">
                <a:solidFill>
                  <a:srgbClr val="0000FF"/>
                </a:solidFill>
              </a:rPr>
              <a:t> والتى تشمل الانتاج الغير مقصود للملوثات العضوية  الثابتة </a:t>
            </a:r>
            <a:r>
              <a:rPr lang="ar-SA" sz="2400" dirty="0" smtClean="0">
                <a:solidFill>
                  <a:srgbClr val="0000FF"/>
                </a:solidFill>
              </a:rPr>
              <a:t>ف</a:t>
            </a:r>
            <a:r>
              <a:rPr lang="ar-EG" sz="2400" dirty="0" smtClean="0">
                <a:solidFill>
                  <a:srgbClr val="0000FF"/>
                </a:solidFill>
              </a:rPr>
              <a:t>قد التزمت مصر بالبدء فى عمل جرد أولى ضمن خطة التنفيذ الوطنية لهذه المجموعة فى غضون سنتين من دخول الأتفاقية من حيث التنفيذ.</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5340369"/>
          </a:xfrm>
        </p:spPr>
        <p:txBody>
          <a:bodyPr/>
          <a:lstStyle/>
          <a:p>
            <a:pPr algn="just">
              <a:lnSpc>
                <a:spcPct val="150000"/>
              </a:lnSpc>
            </a:pPr>
            <a:r>
              <a:rPr lang="en-US" sz="2800" dirty="0" err="1" smtClean="0">
                <a:solidFill>
                  <a:schemeClr val="tx1"/>
                </a:solidFill>
                <a:latin typeface="+mn-lt"/>
                <a:ea typeface="+mn-ea"/>
                <a:cs typeface="+mn-cs"/>
              </a:rPr>
              <a:t>في</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الواقع</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قبل</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موافقة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وكالة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حماية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البيئة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EPAعلى</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استخدام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منتج</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مبيدات</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الآفات</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يجب</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أن</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يتم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التوصل</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استنادا</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إلى</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بيانات</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علمية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كافية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إلى</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أن</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المنتج</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يمكن</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استخدامه</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بأمان</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وفقا</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لتعليمات</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الاستخدام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المقترحة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وأي</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معلومات</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جديدة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في</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هذا</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الشأن</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تتناول</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الآثار</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السلبية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المحتملة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أو</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الفعلية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للمنتج</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سواء</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إلى</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الصحة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أو</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البيئة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يتم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الإبلاغ</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عنها</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على</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الفور</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إلى</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وكالة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حماية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البيئة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وعلاوة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على</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ذلك</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تقوم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الوكالة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بإعادة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تقييم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نتيجة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الأمان</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في</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كل</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مرة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يتم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فيها</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الموافقة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على</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استخدام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جديد</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أو</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إجراء</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تغيير</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لتعليمات</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الاستخدام</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الخاصة</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بالمنتج</a:t>
            </a:r>
            <a:endParaRPr lang="en-US" sz="2800" dirty="0" smtClean="0">
              <a:solidFill>
                <a:schemeClr val="tx1"/>
              </a:solidFill>
              <a:latin typeface="+mn-lt"/>
              <a:ea typeface="+mn-ea"/>
              <a:cs typeface="+mn-cs"/>
            </a:endParaRPr>
          </a:p>
          <a:p>
            <a:pPr>
              <a:lnSpc>
                <a:spcPct val="150000"/>
              </a:lnSpc>
            </a:pPr>
            <a:endParaRPr lang="en-US" sz="2800"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519113" y="115888"/>
            <a:ext cx="8229600" cy="509587"/>
          </a:xfrm>
        </p:spPr>
        <p:txBody>
          <a:bodyPr/>
          <a:lstStyle/>
          <a:p>
            <a:pPr algn="r" eaLnBrk="1" hangingPunct="1">
              <a:defRPr/>
            </a:pPr>
            <a:r>
              <a:rPr lang="ar-EG" sz="2800" b="1" u="sng" smtClean="0">
                <a:solidFill>
                  <a:srgbClr val="FF3300"/>
                </a:solidFill>
                <a:effectLst>
                  <a:outerShdw blurRad="38100" dist="38100" dir="2700000" algn="tl">
                    <a:srgbClr val="C0C0C0"/>
                  </a:outerShdw>
                </a:effectLst>
              </a:rPr>
              <a:t>أولا:</a:t>
            </a:r>
            <a:r>
              <a:rPr lang="ar-SA" sz="2800" b="1" u="sng" smtClean="0">
                <a:solidFill>
                  <a:srgbClr val="FF3300"/>
                </a:solidFill>
                <a:effectLst>
                  <a:outerShdw blurRad="38100" dist="38100" dir="2700000" algn="tl">
                    <a:srgbClr val="C0C0C0"/>
                  </a:outerShdw>
                </a:effectLst>
              </a:rPr>
              <a:t> وصف الميـــاه :</a:t>
            </a:r>
            <a:endParaRPr lang="en-US" sz="2800" b="1" u="sng" smtClean="0">
              <a:solidFill>
                <a:srgbClr val="FF3300"/>
              </a:solidFill>
              <a:effectLst>
                <a:outerShdw blurRad="38100" dist="38100" dir="2700000" algn="tl">
                  <a:srgbClr val="C0C0C0"/>
                </a:outerShdw>
              </a:effectLst>
            </a:endParaRPr>
          </a:p>
        </p:txBody>
      </p:sp>
      <p:sp>
        <p:nvSpPr>
          <p:cNvPr id="99331" name="Rectangle 3"/>
          <p:cNvSpPr>
            <a:spLocks noGrp="1" noChangeArrowheads="1"/>
          </p:cNvSpPr>
          <p:nvPr>
            <p:ph type="body" idx="1"/>
          </p:nvPr>
        </p:nvSpPr>
        <p:spPr>
          <a:xfrm>
            <a:off x="323850" y="692150"/>
            <a:ext cx="8496300" cy="5732463"/>
          </a:xfrm>
        </p:spPr>
        <p:txBody>
          <a:bodyPr/>
          <a:lstStyle/>
          <a:p>
            <a:pPr marL="0" indent="0" algn="just" eaLnBrk="1" hangingPunct="1">
              <a:lnSpc>
                <a:spcPct val="80000"/>
              </a:lnSpc>
              <a:buClr>
                <a:schemeClr val="bg1"/>
              </a:buClr>
            </a:pPr>
            <a:r>
              <a:rPr lang="ar-EG" sz="2000" b="1" smtClean="0">
                <a:solidFill>
                  <a:srgbClr val="0000FF"/>
                </a:solidFill>
              </a:rPr>
              <a:t>تستخدم الآن فى مجال المياه بعض التعريفات والمصطلحات العلمية الحديثة لوصف المياه وهى :</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Water quantity</a:t>
            </a:r>
            <a:r>
              <a:rPr lang="ar-EG" sz="2000" b="1" smtClean="0">
                <a:solidFill>
                  <a:srgbClr val="FF3300"/>
                </a:solidFill>
              </a:rPr>
              <a:t> :</a:t>
            </a:r>
            <a:r>
              <a:rPr lang="ar-EG" sz="2000" smtClean="0">
                <a:solidFill>
                  <a:srgbClr val="0000FF"/>
                </a:solidFill>
              </a:rPr>
              <a:t> هى كمية المياه المتاحة للاستخدام.</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Water quality</a:t>
            </a:r>
            <a:r>
              <a:rPr lang="ar-EG" sz="2000" b="1" smtClean="0">
                <a:solidFill>
                  <a:srgbClr val="FF3300"/>
                </a:solidFill>
              </a:rPr>
              <a:t>  :</a:t>
            </a:r>
            <a:r>
              <a:rPr lang="ar-EG" sz="2000" smtClean="0">
                <a:solidFill>
                  <a:srgbClr val="0000FF"/>
                </a:solidFill>
              </a:rPr>
              <a:t> درجة نقاوة المياه والتى تكون صالحة لنوع الاستخدام المطلوب.</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Fresh water</a:t>
            </a:r>
            <a:r>
              <a:rPr lang="ar-SA" sz="2000" b="1" smtClean="0">
                <a:solidFill>
                  <a:srgbClr val="FF3300"/>
                </a:solidFill>
              </a:rPr>
              <a:t>   </a:t>
            </a:r>
            <a:r>
              <a:rPr lang="ar-EG" sz="2000" b="1" smtClean="0">
                <a:solidFill>
                  <a:srgbClr val="FF3300"/>
                </a:solidFill>
              </a:rPr>
              <a:t>:</a:t>
            </a:r>
            <a:r>
              <a:rPr lang="ar-EG" sz="2000" smtClean="0">
                <a:solidFill>
                  <a:srgbClr val="0000FF"/>
                </a:solidFill>
              </a:rPr>
              <a:t> هى المياه العذبة التى تحتوى على تركيز من الأملاح الذائبة أقل من 500 جزء فى المليون.</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Sewage water </a:t>
            </a:r>
            <a:r>
              <a:rPr lang="ar-EG" sz="2000" b="1" smtClean="0">
                <a:solidFill>
                  <a:srgbClr val="FF3300"/>
                </a:solidFill>
              </a:rPr>
              <a:t>:</a:t>
            </a:r>
            <a:r>
              <a:rPr lang="ar-EG" sz="2000" smtClean="0">
                <a:solidFill>
                  <a:srgbClr val="0000FF"/>
                </a:solidFill>
              </a:rPr>
              <a:t> وهى مياه الصرف الصحى الناتج عن الاستخدام الآدمى.</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Waste water </a:t>
            </a:r>
            <a:r>
              <a:rPr lang="ar-EG" sz="2000" b="1" smtClean="0">
                <a:solidFill>
                  <a:srgbClr val="FF3300"/>
                </a:solidFill>
              </a:rPr>
              <a:t>:</a:t>
            </a:r>
            <a:r>
              <a:rPr lang="ar-EG" sz="2000" smtClean="0">
                <a:solidFill>
                  <a:srgbClr val="0000FF"/>
                </a:solidFill>
              </a:rPr>
              <a:t> مياه غير عذبة مثل مياه الصرف الصحى وصرف المصانع وكذلك الصرف الزراعى.</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0000FF"/>
                </a:solidFill>
              </a:rPr>
              <a:t> </a:t>
            </a:r>
            <a:r>
              <a:rPr lang="en-US" sz="2000" b="1" smtClean="0">
                <a:solidFill>
                  <a:srgbClr val="FF3300"/>
                </a:solidFill>
              </a:rPr>
              <a:t>Salty water </a:t>
            </a:r>
            <a:r>
              <a:rPr lang="ar-EG" sz="2000" b="1" smtClean="0">
                <a:solidFill>
                  <a:srgbClr val="FF3300"/>
                </a:solidFill>
              </a:rPr>
              <a:t>   :</a:t>
            </a:r>
            <a:r>
              <a:rPr lang="ar-EG" sz="2000" b="1" smtClean="0">
                <a:solidFill>
                  <a:srgbClr val="0000FF"/>
                </a:solidFill>
              </a:rPr>
              <a:t> </a:t>
            </a:r>
            <a:r>
              <a:rPr lang="ar-EG" sz="2000" smtClean="0">
                <a:solidFill>
                  <a:srgbClr val="0000FF"/>
                </a:solidFill>
              </a:rPr>
              <a:t>هى مياه البحار والمحيطات التى تحتوى على  أملاح ذائبة لاتقل عن 3% (30جزء من الأملاح لكل 1000 جزء من المياه).</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0000FF"/>
                </a:solidFill>
              </a:rPr>
              <a:t>  </a:t>
            </a:r>
            <a:r>
              <a:rPr lang="en-US" sz="2000" b="1" smtClean="0">
                <a:solidFill>
                  <a:srgbClr val="FF3300"/>
                </a:solidFill>
              </a:rPr>
              <a:t>Brackish water</a:t>
            </a:r>
            <a:r>
              <a:rPr lang="ar-EG" sz="2000" b="1" smtClean="0">
                <a:solidFill>
                  <a:srgbClr val="FF3300"/>
                </a:solidFill>
              </a:rPr>
              <a:t>:</a:t>
            </a:r>
            <a:r>
              <a:rPr lang="ar-EG" sz="2000" smtClean="0">
                <a:solidFill>
                  <a:srgbClr val="0000FF"/>
                </a:solidFill>
              </a:rPr>
              <a:t> هى مياه خليط من المياه العذبة والمياه الملحية وهى غالبا توجد حيث التقاء الأنهار بالبحار أو المحيطات.</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Hard water</a:t>
            </a:r>
            <a:r>
              <a:rPr lang="ar-SA" sz="2000" b="1" smtClean="0">
                <a:solidFill>
                  <a:srgbClr val="FF3300"/>
                </a:solidFill>
              </a:rPr>
              <a:t>     </a:t>
            </a:r>
            <a:r>
              <a:rPr lang="ar-EG" sz="2000" b="1" smtClean="0">
                <a:solidFill>
                  <a:srgbClr val="FF3300"/>
                </a:solidFill>
              </a:rPr>
              <a:t>:</a:t>
            </a:r>
            <a:r>
              <a:rPr lang="ar-EG" sz="2000" smtClean="0">
                <a:solidFill>
                  <a:srgbClr val="0000FF"/>
                </a:solidFill>
              </a:rPr>
              <a:t>  هى المياه التى تحتوى على تركيز من عناصر الكالسيوم والماغنسيوم ويسبب عسر لهذه المياه عند الاستخدام.</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Soft water </a:t>
            </a:r>
            <a:r>
              <a:rPr lang="ar-EG" sz="2000" b="1" smtClean="0">
                <a:solidFill>
                  <a:srgbClr val="FF3300"/>
                </a:solidFill>
              </a:rPr>
              <a:t>   :</a:t>
            </a:r>
            <a:r>
              <a:rPr lang="ar-EG" sz="2000" smtClean="0">
                <a:solidFill>
                  <a:srgbClr val="0000FF"/>
                </a:solidFill>
              </a:rPr>
              <a:t> هى المياه التى لا تحتوى على تركيز من عناصر الكالسيوم والماغنسيوم و يسبب عسر عند الاستخدام.</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Polluted water </a:t>
            </a:r>
            <a:r>
              <a:rPr lang="ar-EG" sz="2000" b="1" smtClean="0">
                <a:solidFill>
                  <a:srgbClr val="FF3300"/>
                </a:solidFill>
              </a:rPr>
              <a:t>:</a:t>
            </a:r>
            <a:r>
              <a:rPr lang="ar-EG" sz="2000" smtClean="0">
                <a:solidFill>
                  <a:srgbClr val="0000FF"/>
                </a:solidFill>
              </a:rPr>
              <a:t> هى المياه التى تحتوى على واحد أو أكثر من الملوثات (ملوثات معدنية – عضوية) والتى تجعل من هذه المياه غير صالحة للاستخدام المطلوب.</a:t>
            </a:r>
            <a:endParaRPr lang="en-US" sz="2000" b="1" smtClean="0">
              <a:solidFill>
                <a:srgbClr val="0000FF"/>
              </a:solidFill>
            </a:endParaRPr>
          </a:p>
          <a:p>
            <a:pPr marL="0" indent="0" algn="just" eaLnBrk="1" hangingPunct="1">
              <a:lnSpc>
                <a:spcPct val="80000"/>
              </a:lnSpc>
              <a:buClr>
                <a:schemeClr val="bg1"/>
              </a:buClr>
            </a:pPr>
            <a:r>
              <a:rPr lang="en-US" sz="2000" b="1" smtClean="0">
                <a:solidFill>
                  <a:srgbClr val="FF3300"/>
                </a:solidFill>
              </a:rPr>
              <a:t>Purified water </a:t>
            </a:r>
            <a:r>
              <a:rPr lang="ar-EG" sz="2000" b="1" smtClean="0">
                <a:solidFill>
                  <a:srgbClr val="FF3300"/>
                </a:solidFill>
              </a:rPr>
              <a:t>:</a:t>
            </a:r>
            <a:r>
              <a:rPr lang="ar-EG" sz="2000" smtClean="0">
                <a:solidFill>
                  <a:srgbClr val="0000FF"/>
                </a:solidFill>
              </a:rPr>
              <a:t> هى المياه التى لا تحتوى على الملوثات المعدنية أو العضوية وصالحة للاستخدام الآدمى.</a:t>
            </a:r>
            <a:endParaRPr lang="en-US" sz="2000" smtClean="0">
              <a:solidFill>
                <a:srgbClr val="0000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9330"/>
                                        </p:tgtEl>
                                        <p:attrNameLst>
                                          <p:attrName>style.visibility</p:attrName>
                                        </p:attrNameLst>
                                      </p:cBhvr>
                                      <p:to>
                                        <p:strVal val="visible"/>
                                      </p:to>
                                    </p:set>
                                    <p:anim calcmode="lin" valueType="num">
                                      <p:cBhvr>
                                        <p:cTn id="7" dur="500" fill="hold"/>
                                        <p:tgtEl>
                                          <p:spTgt spid="993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9330"/>
                                        </p:tgtEl>
                                        <p:attrNameLst>
                                          <p:attrName>ppt_y</p:attrName>
                                        </p:attrNameLst>
                                      </p:cBhvr>
                                      <p:tavLst>
                                        <p:tav tm="0">
                                          <p:val>
                                            <p:strVal val="#ppt_y"/>
                                          </p:val>
                                        </p:tav>
                                        <p:tav tm="100000">
                                          <p:val>
                                            <p:strVal val="#ppt_y"/>
                                          </p:val>
                                        </p:tav>
                                      </p:tavLst>
                                    </p:anim>
                                    <p:anim calcmode="lin" valueType="num">
                                      <p:cBhvr>
                                        <p:cTn id="9" dur="500" fill="hold"/>
                                        <p:tgtEl>
                                          <p:spTgt spid="993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93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9330"/>
                                        </p:tgtEl>
                                      </p:cBhvr>
                                    </p:animEffect>
                                  </p:childTnLst>
                                </p:cTn>
                              </p:par>
                            </p:childTnLst>
                          </p:cTn>
                        </p:par>
                        <p:par>
                          <p:cTn id="12" fill="hold">
                            <p:stCondLst>
                              <p:cond delay="1350"/>
                            </p:stCondLst>
                            <p:childTnLst>
                              <p:par>
                                <p:cTn id="13" presetID="23" presetClass="entr" presetSubtype="16" fill="hold" grpId="0" nodeType="afterEffect">
                                  <p:stCondLst>
                                    <p:cond delay="0"/>
                                  </p:stCondLst>
                                  <p:childTnLst>
                                    <p:set>
                                      <p:cBhvr>
                                        <p:cTn id="14" dur="1" fill="hold">
                                          <p:stCondLst>
                                            <p:cond delay="0"/>
                                          </p:stCondLst>
                                        </p:cTn>
                                        <p:tgtEl>
                                          <p:spTgt spid="99331">
                                            <p:txEl>
                                              <p:pRg st="0" end="0"/>
                                            </p:txEl>
                                          </p:spTgt>
                                        </p:tgtEl>
                                        <p:attrNameLst>
                                          <p:attrName>style.visibility</p:attrName>
                                        </p:attrNameLst>
                                      </p:cBhvr>
                                      <p:to>
                                        <p:strVal val="visible"/>
                                      </p:to>
                                    </p:set>
                                    <p:anim calcmode="lin" valueType="num">
                                      <p:cBhvr>
                                        <p:cTn id="15" dur="500" fill="hold"/>
                                        <p:tgtEl>
                                          <p:spTgt spid="9933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99331">
                                            <p:txEl>
                                              <p:pRg st="0" end="0"/>
                                            </p:txEl>
                                          </p:spTgt>
                                        </p:tgtEl>
                                        <p:attrNameLst>
                                          <p:attrName>ppt_h</p:attrName>
                                        </p:attrNameLst>
                                      </p:cBhvr>
                                      <p:tavLst>
                                        <p:tav tm="0">
                                          <p:val>
                                            <p:fltVal val="0"/>
                                          </p:val>
                                        </p:tav>
                                        <p:tav tm="100000">
                                          <p:val>
                                            <p:strVal val="#ppt_h"/>
                                          </p:val>
                                        </p:tav>
                                      </p:tavLst>
                                    </p:anim>
                                  </p:childTnLst>
                                </p:cTn>
                              </p:par>
                            </p:childTnLst>
                          </p:cTn>
                        </p:par>
                        <p:par>
                          <p:cTn id="17" fill="hold">
                            <p:stCondLst>
                              <p:cond delay="1850"/>
                            </p:stCondLst>
                            <p:childTnLst>
                              <p:par>
                                <p:cTn id="18" presetID="23" presetClass="entr" presetSubtype="16" fill="hold" grpId="0" nodeType="afterEffect">
                                  <p:stCondLst>
                                    <p:cond delay="0"/>
                                  </p:stCondLst>
                                  <p:childTnLst>
                                    <p:set>
                                      <p:cBhvr>
                                        <p:cTn id="19" dur="1" fill="hold">
                                          <p:stCondLst>
                                            <p:cond delay="0"/>
                                          </p:stCondLst>
                                        </p:cTn>
                                        <p:tgtEl>
                                          <p:spTgt spid="99331">
                                            <p:txEl>
                                              <p:pRg st="1" end="1"/>
                                            </p:txEl>
                                          </p:spTgt>
                                        </p:tgtEl>
                                        <p:attrNameLst>
                                          <p:attrName>style.visibility</p:attrName>
                                        </p:attrNameLst>
                                      </p:cBhvr>
                                      <p:to>
                                        <p:strVal val="visible"/>
                                      </p:to>
                                    </p:set>
                                    <p:anim calcmode="lin" valueType="num">
                                      <p:cBhvr>
                                        <p:cTn id="20" dur="500" fill="hold"/>
                                        <p:tgtEl>
                                          <p:spTgt spid="99331">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99331">
                                            <p:txEl>
                                              <p:pRg st="1" end="1"/>
                                            </p:txEl>
                                          </p:spTgt>
                                        </p:tgtEl>
                                        <p:attrNameLst>
                                          <p:attrName>ppt_h</p:attrName>
                                        </p:attrNameLst>
                                      </p:cBhvr>
                                      <p:tavLst>
                                        <p:tav tm="0">
                                          <p:val>
                                            <p:fltVal val="0"/>
                                          </p:val>
                                        </p:tav>
                                        <p:tav tm="100000">
                                          <p:val>
                                            <p:strVal val="#ppt_h"/>
                                          </p:val>
                                        </p:tav>
                                      </p:tavLst>
                                    </p:anim>
                                  </p:childTnLst>
                                </p:cTn>
                              </p:par>
                            </p:childTnLst>
                          </p:cTn>
                        </p:par>
                        <p:par>
                          <p:cTn id="22" fill="hold">
                            <p:stCondLst>
                              <p:cond delay="2350"/>
                            </p:stCondLst>
                            <p:childTnLst>
                              <p:par>
                                <p:cTn id="23" presetID="23" presetClass="entr" presetSubtype="16" fill="hold" grpId="0" nodeType="afterEffect">
                                  <p:stCondLst>
                                    <p:cond delay="0"/>
                                  </p:stCondLst>
                                  <p:childTnLst>
                                    <p:set>
                                      <p:cBhvr>
                                        <p:cTn id="24" dur="1" fill="hold">
                                          <p:stCondLst>
                                            <p:cond delay="0"/>
                                          </p:stCondLst>
                                        </p:cTn>
                                        <p:tgtEl>
                                          <p:spTgt spid="99331">
                                            <p:txEl>
                                              <p:pRg st="2" end="2"/>
                                            </p:txEl>
                                          </p:spTgt>
                                        </p:tgtEl>
                                        <p:attrNameLst>
                                          <p:attrName>style.visibility</p:attrName>
                                        </p:attrNameLst>
                                      </p:cBhvr>
                                      <p:to>
                                        <p:strVal val="visible"/>
                                      </p:to>
                                    </p:set>
                                    <p:anim calcmode="lin" valueType="num">
                                      <p:cBhvr>
                                        <p:cTn id="25" dur="500" fill="hold"/>
                                        <p:tgtEl>
                                          <p:spTgt spid="993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99331">
                                            <p:txEl>
                                              <p:pRg st="2" end="2"/>
                                            </p:txEl>
                                          </p:spTgt>
                                        </p:tgtEl>
                                        <p:attrNameLst>
                                          <p:attrName>ppt_h</p:attrName>
                                        </p:attrNameLst>
                                      </p:cBhvr>
                                      <p:tavLst>
                                        <p:tav tm="0">
                                          <p:val>
                                            <p:fltVal val="0"/>
                                          </p:val>
                                        </p:tav>
                                        <p:tav tm="100000">
                                          <p:val>
                                            <p:strVal val="#ppt_h"/>
                                          </p:val>
                                        </p:tav>
                                      </p:tavLst>
                                    </p:anim>
                                  </p:childTnLst>
                                </p:cTn>
                              </p:par>
                            </p:childTnLst>
                          </p:cTn>
                        </p:par>
                        <p:par>
                          <p:cTn id="27" fill="hold">
                            <p:stCondLst>
                              <p:cond delay="2850"/>
                            </p:stCondLst>
                            <p:childTnLst>
                              <p:par>
                                <p:cTn id="28" presetID="23" presetClass="entr" presetSubtype="16" fill="hold" grpId="0" nodeType="afterEffect">
                                  <p:stCondLst>
                                    <p:cond delay="0"/>
                                  </p:stCondLst>
                                  <p:childTnLst>
                                    <p:set>
                                      <p:cBhvr>
                                        <p:cTn id="29" dur="1" fill="hold">
                                          <p:stCondLst>
                                            <p:cond delay="0"/>
                                          </p:stCondLst>
                                        </p:cTn>
                                        <p:tgtEl>
                                          <p:spTgt spid="99331">
                                            <p:txEl>
                                              <p:pRg st="3" end="3"/>
                                            </p:txEl>
                                          </p:spTgt>
                                        </p:tgtEl>
                                        <p:attrNameLst>
                                          <p:attrName>style.visibility</p:attrName>
                                        </p:attrNameLst>
                                      </p:cBhvr>
                                      <p:to>
                                        <p:strVal val="visible"/>
                                      </p:to>
                                    </p:set>
                                    <p:anim calcmode="lin" valueType="num">
                                      <p:cBhvr>
                                        <p:cTn id="30" dur="500" fill="hold"/>
                                        <p:tgtEl>
                                          <p:spTgt spid="99331">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99331">
                                            <p:txEl>
                                              <p:pRg st="3" end="3"/>
                                            </p:txEl>
                                          </p:spTgt>
                                        </p:tgtEl>
                                        <p:attrNameLst>
                                          <p:attrName>ppt_h</p:attrName>
                                        </p:attrNameLst>
                                      </p:cBhvr>
                                      <p:tavLst>
                                        <p:tav tm="0">
                                          <p:val>
                                            <p:fltVal val="0"/>
                                          </p:val>
                                        </p:tav>
                                        <p:tav tm="100000">
                                          <p:val>
                                            <p:strVal val="#ppt_h"/>
                                          </p:val>
                                        </p:tav>
                                      </p:tavLst>
                                    </p:anim>
                                  </p:childTnLst>
                                </p:cTn>
                              </p:par>
                            </p:childTnLst>
                          </p:cTn>
                        </p:par>
                        <p:par>
                          <p:cTn id="32" fill="hold">
                            <p:stCondLst>
                              <p:cond delay="3350"/>
                            </p:stCondLst>
                            <p:childTnLst>
                              <p:par>
                                <p:cTn id="33" presetID="23" presetClass="entr" presetSubtype="16" fill="hold" grpId="0" nodeType="afterEffect">
                                  <p:stCondLst>
                                    <p:cond delay="0"/>
                                  </p:stCondLst>
                                  <p:childTnLst>
                                    <p:set>
                                      <p:cBhvr>
                                        <p:cTn id="34" dur="1" fill="hold">
                                          <p:stCondLst>
                                            <p:cond delay="0"/>
                                          </p:stCondLst>
                                        </p:cTn>
                                        <p:tgtEl>
                                          <p:spTgt spid="99331">
                                            <p:txEl>
                                              <p:pRg st="4" end="4"/>
                                            </p:txEl>
                                          </p:spTgt>
                                        </p:tgtEl>
                                        <p:attrNameLst>
                                          <p:attrName>style.visibility</p:attrName>
                                        </p:attrNameLst>
                                      </p:cBhvr>
                                      <p:to>
                                        <p:strVal val="visible"/>
                                      </p:to>
                                    </p:set>
                                    <p:anim calcmode="lin" valueType="num">
                                      <p:cBhvr>
                                        <p:cTn id="35" dur="500" fill="hold"/>
                                        <p:tgtEl>
                                          <p:spTgt spid="99331">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99331">
                                            <p:txEl>
                                              <p:pRg st="4" end="4"/>
                                            </p:txEl>
                                          </p:spTgt>
                                        </p:tgtEl>
                                        <p:attrNameLst>
                                          <p:attrName>ppt_h</p:attrName>
                                        </p:attrNameLst>
                                      </p:cBhvr>
                                      <p:tavLst>
                                        <p:tav tm="0">
                                          <p:val>
                                            <p:fltVal val="0"/>
                                          </p:val>
                                        </p:tav>
                                        <p:tav tm="100000">
                                          <p:val>
                                            <p:strVal val="#ppt_h"/>
                                          </p:val>
                                        </p:tav>
                                      </p:tavLst>
                                    </p:anim>
                                  </p:childTnLst>
                                </p:cTn>
                              </p:par>
                            </p:childTnLst>
                          </p:cTn>
                        </p:par>
                        <p:par>
                          <p:cTn id="37" fill="hold">
                            <p:stCondLst>
                              <p:cond delay="3850"/>
                            </p:stCondLst>
                            <p:childTnLst>
                              <p:par>
                                <p:cTn id="38" presetID="23" presetClass="entr" presetSubtype="16" fill="hold" grpId="0" nodeType="afterEffect">
                                  <p:stCondLst>
                                    <p:cond delay="0"/>
                                  </p:stCondLst>
                                  <p:childTnLst>
                                    <p:set>
                                      <p:cBhvr>
                                        <p:cTn id="39" dur="1" fill="hold">
                                          <p:stCondLst>
                                            <p:cond delay="0"/>
                                          </p:stCondLst>
                                        </p:cTn>
                                        <p:tgtEl>
                                          <p:spTgt spid="99331">
                                            <p:txEl>
                                              <p:pRg st="5" end="5"/>
                                            </p:txEl>
                                          </p:spTgt>
                                        </p:tgtEl>
                                        <p:attrNameLst>
                                          <p:attrName>style.visibility</p:attrName>
                                        </p:attrNameLst>
                                      </p:cBhvr>
                                      <p:to>
                                        <p:strVal val="visible"/>
                                      </p:to>
                                    </p:set>
                                    <p:anim calcmode="lin" valueType="num">
                                      <p:cBhvr>
                                        <p:cTn id="40" dur="500" fill="hold"/>
                                        <p:tgtEl>
                                          <p:spTgt spid="99331">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99331">
                                            <p:txEl>
                                              <p:pRg st="5" end="5"/>
                                            </p:txEl>
                                          </p:spTgt>
                                        </p:tgtEl>
                                        <p:attrNameLst>
                                          <p:attrName>ppt_h</p:attrName>
                                        </p:attrNameLst>
                                      </p:cBhvr>
                                      <p:tavLst>
                                        <p:tav tm="0">
                                          <p:val>
                                            <p:fltVal val="0"/>
                                          </p:val>
                                        </p:tav>
                                        <p:tav tm="100000">
                                          <p:val>
                                            <p:strVal val="#ppt_h"/>
                                          </p:val>
                                        </p:tav>
                                      </p:tavLst>
                                    </p:anim>
                                  </p:childTnLst>
                                </p:cTn>
                              </p:par>
                            </p:childTnLst>
                          </p:cTn>
                        </p:par>
                        <p:par>
                          <p:cTn id="42" fill="hold">
                            <p:stCondLst>
                              <p:cond delay="4350"/>
                            </p:stCondLst>
                            <p:childTnLst>
                              <p:par>
                                <p:cTn id="43" presetID="23" presetClass="entr" presetSubtype="16" fill="hold" grpId="0" nodeType="afterEffect">
                                  <p:stCondLst>
                                    <p:cond delay="0"/>
                                  </p:stCondLst>
                                  <p:childTnLst>
                                    <p:set>
                                      <p:cBhvr>
                                        <p:cTn id="44" dur="1" fill="hold">
                                          <p:stCondLst>
                                            <p:cond delay="0"/>
                                          </p:stCondLst>
                                        </p:cTn>
                                        <p:tgtEl>
                                          <p:spTgt spid="99331">
                                            <p:txEl>
                                              <p:pRg st="6" end="6"/>
                                            </p:txEl>
                                          </p:spTgt>
                                        </p:tgtEl>
                                        <p:attrNameLst>
                                          <p:attrName>style.visibility</p:attrName>
                                        </p:attrNameLst>
                                      </p:cBhvr>
                                      <p:to>
                                        <p:strVal val="visible"/>
                                      </p:to>
                                    </p:set>
                                    <p:anim calcmode="lin" valueType="num">
                                      <p:cBhvr>
                                        <p:cTn id="45" dur="500" fill="hold"/>
                                        <p:tgtEl>
                                          <p:spTgt spid="99331">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99331">
                                            <p:txEl>
                                              <p:pRg st="6" end="6"/>
                                            </p:txEl>
                                          </p:spTgt>
                                        </p:tgtEl>
                                        <p:attrNameLst>
                                          <p:attrName>ppt_h</p:attrName>
                                        </p:attrNameLst>
                                      </p:cBhvr>
                                      <p:tavLst>
                                        <p:tav tm="0">
                                          <p:val>
                                            <p:fltVal val="0"/>
                                          </p:val>
                                        </p:tav>
                                        <p:tav tm="100000">
                                          <p:val>
                                            <p:strVal val="#ppt_h"/>
                                          </p:val>
                                        </p:tav>
                                      </p:tavLst>
                                    </p:anim>
                                  </p:childTnLst>
                                </p:cTn>
                              </p:par>
                            </p:childTnLst>
                          </p:cTn>
                        </p:par>
                        <p:par>
                          <p:cTn id="47" fill="hold">
                            <p:stCondLst>
                              <p:cond delay="4850"/>
                            </p:stCondLst>
                            <p:childTnLst>
                              <p:par>
                                <p:cTn id="48" presetID="23" presetClass="entr" presetSubtype="16" fill="hold" grpId="0" nodeType="afterEffect">
                                  <p:stCondLst>
                                    <p:cond delay="0"/>
                                  </p:stCondLst>
                                  <p:childTnLst>
                                    <p:set>
                                      <p:cBhvr>
                                        <p:cTn id="49" dur="1" fill="hold">
                                          <p:stCondLst>
                                            <p:cond delay="0"/>
                                          </p:stCondLst>
                                        </p:cTn>
                                        <p:tgtEl>
                                          <p:spTgt spid="99331">
                                            <p:txEl>
                                              <p:pRg st="7" end="7"/>
                                            </p:txEl>
                                          </p:spTgt>
                                        </p:tgtEl>
                                        <p:attrNameLst>
                                          <p:attrName>style.visibility</p:attrName>
                                        </p:attrNameLst>
                                      </p:cBhvr>
                                      <p:to>
                                        <p:strVal val="visible"/>
                                      </p:to>
                                    </p:set>
                                    <p:anim calcmode="lin" valueType="num">
                                      <p:cBhvr>
                                        <p:cTn id="50" dur="500" fill="hold"/>
                                        <p:tgtEl>
                                          <p:spTgt spid="99331">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99331">
                                            <p:txEl>
                                              <p:pRg st="7" end="7"/>
                                            </p:txEl>
                                          </p:spTgt>
                                        </p:tgtEl>
                                        <p:attrNameLst>
                                          <p:attrName>ppt_h</p:attrName>
                                        </p:attrNameLst>
                                      </p:cBhvr>
                                      <p:tavLst>
                                        <p:tav tm="0">
                                          <p:val>
                                            <p:fltVal val="0"/>
                                          </p:val>
                                        </p:tav>
                                        <p:tav tm="100000">
                                          <p:val>
                                            <p:strVal val="#ppt_h"/>
                                          </p:val>
                                        </p:tav>
                                      </p:tavLst>
                                    </p:anim>
                                  </p:childTnLst>
                                </p:cTn>
                              </p:par>
                            </p:childTnLst>
                          </p:cTn>
                        </p:par>
                        <p:par>
                          <p:cTn id="52" fill="hold">
                            <p:stCondLst>
                              <p:cond delay="5350"/>
                            </p:stCondLst>
                            <p:childTnLst>
                              <p:par>
                                <p:cTn id="53" presetID="23" presetClass="entr" presetSubtype="16" fill="hold" grpId="0" nodeType="afterEffect">
                                  <p:stCondLst>
                                    <p:cond delay="0"/>
                                  </p:stCondLst>
                                  <p:childTnLst>
                                    <p:set>
                                      <p:cBhvr>
                                        <p:cTn id="54" dur="1" fill="hold">
                                          <p:stCondLst>
                                            <p:cond delay="0"/>
                                          </p:stCondLst>
                                        </p:cTn>
                                        <p:tgtEl>
                                          <p:spTgt spid="99331">
                                            <p:txEl>
                                              <p:pRg st="8" end="8"/>
                                            </p:txEl>
                                          </p:spTgt>
                                        </p:tgtEl>
                                        <p:attrNameLst>
                                          <p:attrName>style.visibility</p:attrName>
                                        </p:attrNameLst>
                                      </p:cBhvr>
                                      <p:to>
                                        <p:strVal val="visible"/>
                                      </p:to>
                                    </p:set>
                                    <p:anim calcmode="lin" valueType="num">
                                      <p:cBhvr>
                                        <p:cTn id="55" dur="500" fill="hold"/>
                                        <p:tgtEl>
                                          <p:spTgt spid="99331">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99331">
                                            <p:txEl>
                                              <p:pRg st="8" end="8"/>
                                            </p:txEl>
                                          </p:spTgt>
                                        </p:tgtEl>
                                        <p:attrNameLst>
                                          <p:attrName>ppt_h</p:attrName>
                                        </p:attrNameLst>
                                      </p:cBhvr>
                                      <p:tavLst>
                                        <p:tav tm="0">
                                          <p:val>
                                            <p:fltVal val="0"/>
                                          </p:val>
                                        </p:tav>
                                        <p:tav tm="100000">
                                          <p:val>
                                            <p:strVal val="#ppt_h"/>
                                          </p:val>
                                        </p:tav>
                                      </p:tavLst>
                                    </p:anim>
                                  </p:childTnLst>
                                </p:cTn>
                              </p:par>
                            </p:childTnLst>
                          </p:cTn>
                        </p:par>
                        <p:par>
                          <p:cTn id="57" fill="hold">
                            <p:stCondLst>
                              <p:cond delay="5850"/>
                            </p:stCondLst>
                            <p:childTnLst>
                              <p:par>
                                <p:cTn id="58" presetID="23" presetClass="entr" presetSubtype="16" fill="hold" grpId="0" nodeType="afterEffect">
                                  <p:stCondLst>
                                    <p:cond delay="0"/>
                                  </p:stCondLst>
                                  <p:childTnLst>
                                    <p:set>
                                      <p:cBhvr>
                                        <p:cTn id="59" dur="1" fill="hold">
                                          <p:stCondLst>
                                            <p:cond delay="0"/>
                                          </p:stCondLst>
                                        </p:cTn>
                                        <p:tgtEl>
                                          <p:spTgt spid="99331">
                                            <p:txEl>
                                              <p:pRg st="9" end="9"/>
                                            </p:txEl>
                                          </p:spTgt>
                                        </p:tgtEl>
                                        <p:attrNameLst>
                                          <p:attrName>style.visibility</p:attrName>
                                        </p:attrNameLst>
                                      </p:cBhvr>
                                      <p:to>
                                        <p:strVal val="visible"/>
                                      </p:to>
                                    </p:set>
                                    <p:anim calcmode="lin" valueType="num">
                                      <p:cBhvr>
                                        <p:cTn id="60" dur="500" fill="hold"/>
                                        <p:tgtEl>
                                          <p:spTgt spid="99331">
                                            <p:txEl>
                                              <p:pRg st="9" end="9"/>
                                            </p:txEl>
                                          </p:spTgt>
                                        </p:tgtEl>
                                        <p:attrNameLst>
                                          <p:attrName>ppt_w</p:attrName>
                                        </p:attrNameLst>
                                      </p:cBhvr>
                                      <p:tavLst>
                                        <p:tav tm="0">
                                          <p:val>
                                            <p:fltVal val="0"/>
                                          </p:val>
                                        </p:tav>
                                        <p:tav tm="100000">
                                          <p:val>
                                            <p:strVal val="#ppt_w"/>
                                          </p:val>
                                        </p:tav>
                                      </p:tavLst>
                                    </p:anim>
                                    <p:anim calcmode="lin" valueType="num">
                                      <p:cBhvr>
                                        <p:cTn id="61" dur="500" fill="hold"/>
                                        <p:tgtEl>
                                          <p:spTgt spid="99331">
                                            <p:txEl>
                                              <p:pRg st="9" end="9"/>
                                            </p:txEl>
                                          </p:spTgt>
                                        </p:tgtEl>
                                        <p:attrNameLst>
                                          <p:attrName>ppt_h</p:attrName>
                                        </p:attrNameLst>
                                      </p:cBhvr>
                                      <p:tavLst>
                                        <p:tav tm="0">
                                          <p:val>
                                            <p:fltVal val="0"/>
                                          </p:val>
                                        </p:tav>
                                        <p:tav tm="100000">
                                          <p:val>
                                            <p:strVal val="#ppt_h"/>
                                          </p:val>
                                        </p:tav>
                                      </p:tavLst>
                                    </p:anim>
                                  </p:childTnLst>
                                </p:cTn>
                              </p:par>
                            </p:childTnLst>
                          </p:cTn>
                        </p:par>
                        <p:par>
                          <p:cTn id="62" fill="hold">
                            <p:stCondLst>
                              <p:cond delay="6350"/>
                            </p:stCondLst>
                            <p:childTnLst>
                              <p:par>
                                <p:cTn id="63" presetID="23" presetClass="entr" presetSubtype="16" fill="hold" grpId="0" nodeType="afterEffect">
                                  <p:stCondLst>
                                    <p:cond delay="0"/>
                                  </p:stCondLst>
                                  <p:childTnLst>
                                    <p:set>
                                      <p:cBhvr>
                                        <p:cTn id="64" dur="1" fill="hold">
                                          <p:stCondLst>
                                            <p:cond delay="0"/>
                                          </p:stCondLst>
                                        </p:cTn>
                                        <p:tgtEl>
                                          <p:spTgt spid="99331">
                                            <p:txEl>
                                              <p:pRg st="10" end="10"/>
                                            </p:txEl>
                                          </p:spTgt>
                                        </p:tgtEl>
                                        <p:attrNameLst>
                                          <p:attrName>style.visibility</p:attrName>
                                        </p:attrNameLst>
                                      </p:cBhvr>
                                      <p:to>
                                        <p:strVal val="visible"/>
                                      </p:to>
                                    </p:set>
                                    <p:anim calcmode="lin" valueType="num">
                                      <p:cBhvr>
                                        <p:cTn id="65" dur="500" fill="hold"/>
                                        <p:tgtEl>
                                          <p:spTgt spid="99331">
                                            <p:txEl>
                                              <p:pRg st="10" end="10"/>
                                            </p:txEl>
                                          </p:spTgt>
                                        </p:tgtEl>
                                        <p:attrNameLst>
                                          <p:attrName>ppt_w</p:attrName>
                                        </p:attrNameLst>
                                      </p:cBhvr>
                                      <p:tavLst>
                                        <p:tav tm="0">
                                          <p:val>
                                            <p:fltVal val="0"/>
                                          </p:val>
                                        </p:tav>
                                        <p:tav tm="100000">
                                          <p:val>
                                            <p:strVal val="#ppt_w"/>
                                          </p:val>
                                        </p:tav>
                                      </p:tavLst>
                                    </p:anim>
                                    <p:anim calcmode="lin" valueType="num">
                                      <p:cBhvr>
                                        <p:cTn id="66" dur="500" fill="hold"/>
                                        <p:tgtEl>
                                          <p:spTgt spid="99331">
                                            <p:txEl>
                                              <p:pRg st="10" end="10"/>
                                            </p:txEl>
                                          </p:spTgt>
                                        </p:tgtEl>
                                        <p:attrNameLst>
                                          <p:attrName>ppt_h</p:attrName>
                                        </p:attrNameLst>
                                      </p:cBhvr>
                                      <p:tavLst>
                                        <p:tav tm="0">
                                          <p:val>
                                            <p:fltVal val="0"/>
                                          </p:val>
                                        </p:tav>
                                        <p:tav tm="100000">
                                          <p:val>
                                            <p:strVal val="#ppt_h"/>
                                          </p:val>
                                        </p:tav>
                                      </p:tavLst>
                                    </p:anim>
                                  </p:childTnLst>
                                </p:cTn>
                              </p:par>
                            </p:childTnLst>
                          </p:cTn>
                        </p:par>
                        <p:par>
                          <p:cTn id="67" fill="hold">
                            <p:stCondLst>
                              <p:cond delay="6850"/>
                            </p:stCondLst>
                            <p:childTnLst>
                              <p:par>
                                <p:cTn id="68" presetID="23" presetClass="entr" presetSubtype="16" fill="hold" grpId="0" nodeType="afterEffect">
                                  <p:stCondLst>
                                    <p:cond delay="0"/>
                                  </p:stCondLst>
                                  <p:childTnLst>
                                    <p:set>
                                      <p:cBhvr>
                                        <p:cTn id="69" dur="1" fill="hold">
                                          <p:stCondLst>
                                            <p:cond delay="0"/>
                                          </p:stCondLst>
                                        </p:cTn>
                                        <p:tgtEl>
                                          <p:spTgt spid="99331">
                                            <p:txEl>
                                              <p:pRg st="11" end="11"/>
                                            </p:txEl>
                                          </p:spTgt>
                                        </p:tgtEl>
                                        <p:attrNameLst>
                                          <p:attrName>style.visibility</p:attrName>
                                        </p:attrNameLst>
                                      </p:cBhvr>
                                      <p:to>
                                        <p:strVal val="visible"/>
                                      </p:to>
                                    </p:set>
                                    <p:anim calcmode="lin" valueType="num">
                                      <p:cBhvr>
                                        <p:cTn id="70" dur="500" fill="hold"/>
                                        <p:tgtEl>
                                          <p:spTgt spid="99331">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99331">
                                            <p:txEl>
                                              <p:pRg st="11" end="1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0" y="214290"/>
            <a:ext cx="8713787" cy="4464050"/>
          </a:xfrm>
        </p:spPr>
        <p:txBody>
          <a:bodyPr/>
          <a:lstStyle/>
          <a:p>
            <a:r>
              <a:rPr lang="ar-SA" sz="2800" dirty="0" smtClean="0">
                <a:solidFill>
                  <a:schemeClr val="tx1"/>
                </a:solidFill>
                <a:latin typeface="+mn-lt"/>
                <a:ea typeface="+mn-ea"/>
                <a:cs typeface="+mn-cs"/>
              </a:rPr>
              <a:t>أدى الاستخدام المكثف للمبيدات الكيماوية الى تلوث المسطحات المائية والتربة وكذلك المحاصيل الزراعية، ويمكن تعريف المبيدعلي انه كل مادة كيميائية تستخدم فى رش المحاصيل للقضاء على الآفات </a:t>
            </a:r>
            <a:r>
              <a:rPr lang="ar-EG" sz="2800" b="1" dirty="0" smtClean="0">
                <a:solidFill>
                  <a:schemeClr val="tx1"/>
                </a:solidFill>
                <a:latin typeface="+mn-lt"/>
                <a:ea typeface="+mn-ea"/>
                <a:cs typeface="+mn-cs"/>
              </a:rPr>
              <a:t>وتصنف المبيدات إ</a:t>
            </a:r>
            <a:r>
              <a:rPr lang="ar-SA" sz="2800" b="1" dirty="0" smtClean="0">
                <a:solidFill>
                  <a:schemeClr val="tx1"/>
                </a:solidFill>
                <a:latin typeface="+mn-lt"/>
                <a:ea typeface="+mn-ea"/>
                <a:cs typeface="+mn-cs"/>
              </a:rPr>
              <a:t>لى :</a:t>
            </a:r>
            <a:endParaRPr lang="en-US" sz="2800" dirty="0" smtClean="0">
              <a:solidFill>
                <a:schemeClr val="tx1"/>
              </a:solidFill>
              <a:latin typeface="+mn-lt"/>
              <a:ea typeface="+mn-ea"/>
              <a:cs typeface="+mn-cs"/>
            </a:endParaRPr>
          </a:p>
          <a:p>
            <a:pPr lvl="0"/>
            <a:r>
              <a:rPr lang="ar-SA" sz="2800" dirty="0" smtClean="0">
                <a:solidFill>
                  <a:schemeClr val="tx1"/>
                </a:solidFill>
                <a:latin typeface="+mn-lt"/>
                <a:ea typeface="+mn-ea"/>
                <a:cs typeface="+mn-cs"/>
              </a:rPr>
              <a:t>مبيدات الحشرات </a:t>
            </a:r>
            <a:r>
              <a:rPr lang="en-US" sz="2800" dirty="0" smtClean="0">
                <a:solidFill>
                  <a:schemeClr val="tx1"/>
                </a:solidFill>
                <a:latin typeface="+mn-lt"/>
                <a:ea typeface="+mn-ea"/>
                <a:cs typeface="+mn-cs"/>
              </a:rPr>
              <a:t> insecticides</a:t>
            </a:r>
          </a:p>
          <a:p>
            <a:pPr lvl="0"/>
            <a:r>
              <a:rPr lang="ar-SA" sz="2800" dirty="0" smtClean="0">
                <a:solidFill>
                  <a:schemeClr val="tx1"/>
                </a:solidFill>
                <a:latin typeface="+mn-lt"/>
                <a:ea typeface="+mn-ea"/>
                <a:cs typeface="+mn-cs"/>
              </a:rPr>
              <a:t>العناكب </a:t>
            </a:r>
            <a:r>
              <a:rPr lang="en-US" sz="2800" dirty="0" err="1" smtClean="0">
                <a:solidFill>
                  <a:schemeClr val="tx1"/>
                </a:solidFill>
                <a:latin typeface="+mn-lt"/>
                <a:ea typeface="+mn-ea"/>
                <a:cs typeface="+mn-cs"/>
              </a:rPr>
              <a:t>acaricides</a:t>
            </a:r>
            <a:endParaRPr lang="en-US" sz="2800" dirty="0" smtClean="0">
              <a:solidFill>
                <a:schemeClr val="tx1"/>
              </a:solidFill>
              <a:latin typeface="+mn-lt"/>
              <a:ea typeface="+mn-ea"/>
              <a:cs typeface="+mn-cs"/>
            </a:endParaRPr>
          </a:p>
          <a:p>
            <a:pPr lvl="0"/>
            <a:r>
              <a:rPr lang="ar-SA" sz="2800" dirty="0" smtClean="0">
                <a:solidFill>
                  <a:schemeClr val="tx1"/>
                </a:solidFill>
                <a:latin typeface="+mn-lt"/>
                <a:ea typeface="+mn-ea"/>
                <a:cs typeface="+mn-cs"/>
              </a:rPr>
              <a:t>القوارض  </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rodenticides</a:t>
            </a:r>
            <a:endParaRPr lang="en-US" sz="2800" dirty="0" smtClean="0">
              <a:solidFill>
                <a:schemeClr val="tx1"/>
              </a:solidFill>
              <a:latin typeface="+mn-lt"/>
              <a:ea typeface="+mn-ea"/>
              <a:cs typeface="+mn-cs"/>
            </a:endParaRPr>
          </a:p>
          <a:p>
            <a:pPr lvl="0"/>
            <a:r>
              <a:rPr lang="ar-SA" sz="2800" dirty="0" smtClean="0">
                <a:solidFill>
                  <a:schemeClr val="tx1"/>
                </a:solidFill>
                <a:latin typeface="+mn-lt"/>
                <a:ea typeface="+mn-ea"/>
                <a:cs typeface="+mn-cs"/>
              </a:rPr>
              <a:t>القواقع </a:t>
            </a:r>
            <a:r>
              <a:rPr lang="en-US" sz="2800" dirty="0" err="1" smtClean="0">
                <a:solidFill>
                  <a:schemeClr val="tx1"/>
                </a:solidFill>
                <a:latin typeface="+mn-lt"/>
                <a:ea typeface="+mn-ea"/>
                <a:cs typeface="+mn-cs"/>
              </a:rPr>
              <a:t>molluscicides</a:t>
            </a:r>
            <a:endParaRPr lang="en-US" sz="2800" dirty="0" smtClean="0">
              <a:solidFill>
                <a:schemeClr val="tx1"/>
              </a:solidFill>
              <a:latin typeface="+mn-lt"/>
              <a:ea typeface="+mn-ea"/>
              <a:cs typeface="+mn-cs"/>
            </a:endParaRPr>
          </a:p>
          <a:p>
            <a:pPr lvl="0"/>
            <a:r>
              <a:rPr lang="ar-SA" sz="2800" dirty="0" smtClean="0">
                <a:solidFill>
                  <a:schemeClr val="tx1"/>
                </a:solidFill>
                <a:latin typeface="+mn-lt"/>
                <a:ea typeface="+mn-ea"/>
                <a:cs typeface="+mn-cs"/>
              </a:rPr>
              <a:t>الديدان الخطية </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nematicides</a:t>
            </a:r>
            <a:r>
              <a:rPr lang="en-US" sz="2800" dirty="0" smtClean="0">
                <a:solidFill>
                  <a:schemeClr val="tx1"/>
                </a:solidFill>
                <a:latin typeface="+mn-lt"/>
                <a:ea typeface="+mn-ea"/>
                <a:cs typeface="+mn-cs"/>
              </a:rPr>
              <a:t> </a:t>
            </a:r>
          </a:p>
          <a:p>
            <a:pPr lvl="0"/>
            <a:r>
              <a:rPr lang="ar-SA" sz="2800" dirty="0" smtClean="0">
                <a:solidFill>
                  <a:schemeClr val="tx1"/>
                </a:solidFill>
                <a:latin typeface="+mn-lt"/>
                <a:ea typeface="+mn-ea"/>
                <a:cs typeface="+mn-cs"/>
              </a:rPr>
              <a:t>الفطريات </a:t>
            </a:r>
            <a:r>
              <a:rPr lang="en-US" sz="2800" dirty="0" smtClean="0">
                <a:solidFill>
                  <a:schemeClr val="tx1"/>
                </a:solidFill>
                <a:latin typeface="+mn-lt"/>
                <a:ea typeface="+mn-ea"/>
                <a:cs typeface="+mn-cs"/>
              </a:rPr>
              <a:t>fungicides</a:t>
            </a:r>
          </a:p>
          <a:p>
            <a:pPr lvl="0"/>
            <a:r>
              <a:rPr lang="ar-SA" sz="2800" dirty="0" smtClean="0">
                <a:solidFill>
                  <a:schemeClr val="tx1"/>
                </a:solidFill>
                <a:latin typeface="+mn-lt"/>
                <a:ea typeface="+mn-ea"/>
                <a:cs typeface="+mn-cs"/>
              </a:rPr>
              <a:t>الاعشاب </a:t>
            </a:r>
            <a:r>
              <a:rPr lang="en-US" sz="2800" dirty="0" smtClean="0">
                <a:solidFill>
                  <a:schemeClr val="tx1"/>
                </a:solidFill>
                <a:latin typeface="+mn-lt"/>
                <a:ea typeface="+mn-ea"/>
                <a:cs typeface="+mn-cs"/>
              </a:rPr>
              <a:t>herbicides</a:t>
            </a:r>
          </a:p>
        </p:txBody>
      </p:sp>
      <p:pic>
        <p:nvPicPr>
          <p:cNvPr id="26627" name="Picture 3" descr="57_1[1]"/>
          <p:cNvPicPr>
            <a:picLocks noChangeAspect="1" noChangeArrowheads="1"/>
          </p:cNvPicPr>
          <p:nvPr/>
        </p:nvPicPr>
        <p:blipFill>
          <a:blip r:embed="rId2" cstate="print"/>
          <a:srcRect/>
          <a:stretch>
            <a:fillRect/>
          </a:stretch>
        </p:blipFill>
        <p:spPr bwMode="auto">
          <a:xfrm>
            <a:off x="0" y="2571744"/>
            <a:ext cx="4357686" cy="4286256"/>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decel="50000" fill="hold">
                                          <p:stCondLst>
                                            <p:cond delay="0"/>
                                          </p:stCondLst>
                                        </p:cTn>
                                        <p:tgtEl>
                                          <p:spTgt spid="2253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53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53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253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53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53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53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531">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 calcmode="lin" valueType="num">
                                      <p:cBhvr>
                                        <p:cTn id="18" dur="500" decel="50000" fill="hold">
                                          <p:stCondLst>
                                            <p:cond delay="0"/>
                                          </p:stCondLst>
                                        </p:cTn>
                                        <p:tgtEl>
                                          <p:spTgt spid="22531">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2531">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2531">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22531">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2531">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2531">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2531">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2531">
                                            <p:txEl>
                                              <p:pRg st="1" end="1"/>
                                            </p:tx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22531">
                                            <p:txEl>
                                              <p:pRg st="2" end="2"/>
                                            </p:txEl>
                                          </p:spTgt>
                                        </p:tgtEl>
                                        <p:attrNameLst>
                                          <p:attrName>style.visibility</p:attrName>
                                        </p:attrNameLst>
                                      </p:cBhvr>
                                      <p:to>
                                        <p:strVal val="visible"/>
                                      </p:to>
                                    </p:set>
                                    <p:anim calcmode="lin" valueType="num">
                                      <p:cBhvr>
                                        <p:cTn id="29" dur="500" decel="50000" fill="hold">
                                          <p:stCondLst>
                                            <p:cond delay="0"/>
                                          </p:stCondLst>
                                        </p:cTn>
                                        <p:tgtEl>
                                          <p:spTgt spid="22531">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2531">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2531">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22531">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2531">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2531">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2531">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2531">
                                            <p:txEl>
                                              <p:pRg st="2" end="2"/>
                                            </p:tx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22531">
                                            <p:txEl>
                                              <p:pRg st="3" end="3"/>
                                            </p:txEl>
                                          </p:spTgt>
                                        </p:tgtEl>
                                        <p:attrNameLst>
                                          <p:attrName>style.visibility</p:attrName>
                                        </p:attrNameLst>
                                      </p:cBhvr>
                                      <p:to>
                                        <p:strVal val="visible"/>
                                      </p:to>
                                    </p:set>
                                    <p:anim calcmode="lin" valueType="num">
                                      <p:cBhvr>
                                        <p:cTn id="40" dur="500" decel="50000" fill="hold">
                                          <p:stCondLst>
                                            <p:cond delay="0"/>
                                          </p:stCondLst>
                                        </p:cTn>
                                        <p:tgtEl>
                                          <p:spTgt spid="22531">
                                            <p:txEl>
                                              <p:pRg st="3" end="3"/>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22531">
                                            <p:txEl>
                                              <p:pRg st="3" end="3"/>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22531">
                                            <p:txEl>
                                              <p:pRg st="3" end="3"/>
                                            </p:txEl>
                                          </p:spTgt>
                                        </p:tgtEl>
                                        <p:attrNameLst>
                                          <p:attrName>ppt_w</p:attrName>
                                        </p:attrNameLst>
                                      </p:cBhvr>
                                      <p:tavLst>
                                        <p:tav tm="0">
                                          <p:val>
                                            <p:strVal val="#ppt_w*.05"/>
                                          </p:val>
                                        </p:tav>
                                        <p:tav tm="100000">
                                          <p:val>
                                            <p:strVal val="#ppt_w"/>
                                          </p:val>
                                        </p:tav>
                                      </p:tavLst>
                                    </p:anim>
                                    <p:anim calcmode="lin" valueType="num">
                                      <p:cBhvr>
                                        <p:cTn id="43" dur="1000" fill="hold"/>
                                        <p:tgtEl>
                                          <p:spTgt spid="22531">
                                            <p:txEl>
                                              <p:pRg st="3" end="3"/>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22531">
                                            <p:txEl>
                                              <p:pRg st="3" end="3"/>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22531">
                                            <p:txEl>
                                              <p:pRg st="3" end="3"/>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22531">
                                            <p:txEl>
                                              <p:pRg st="3" end="3"/>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22531">
                                            <p:txEl>
                                              <p:pRg st="3" end="3"/>
                                            </p:txEl>
                                          </p:spTgt>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22531">
                                            <p:txEl>
                                              <p:pRg st="4" end="4"/>
                                            </p:txEl>
                                          </p:spTgt>
                                        </p:tgtEl>
                                        <p:attrNameLst>
                                          <p:attrName>style.visibility</p:attrName>
                                        </p:attrNameLst>
                                      </p:cBhvr>
                                      <p:to>
                                        <p:strVal val="visible"/>
                                      </p:to>
                                    </p:set>
                                    <p:anim calcmode="lin" valueType="num">
                                      <p:cBhvr>
                                        <p:cTn id="51" dur="500" decel="50000" fill="hold">
                                          <p:stCondLst>
                                            <p:cond delay="0"/>
                                          </p:stCondLst>
                                        </p:cTn>
                                        <p:tgtEl>
                                          <p:spTgt spid="22531">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22531">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22531">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22531">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22531">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22531">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22531">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22531">
                                            <p:txEl>
                                              <p:pRg st="4" end="4"/>
                                            </p:txEl>
                                          </p:spTgt>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22531">
                                            <p:txEl>
                                              <p:pRg st="5" end="5"/>
                                            </p:txEl>
                                          </p:spTgt>
                                        </p:tgtEl>
                                        <p:attrNameLst>
                                          <p:attrName>style.visibility</p:attrName>
                                        </p:attrNameLst>
                                      </p:cBhvr>
                                      <p:to>
                                        <p:strVal val="visible"/>
                                      </p:to>
                                    </p:set>
                                    <p:anim calcmode="lin" valueType="num">
                                      <p:cBhvr>
                                        <p:cTn id="62" dur="500" decel="50000" fill="hold">
                                          <p:stCondLst>
                                            <p:cond delay="0"/>
                                          </p:stCondLst>
                                        </p:cTn>
                                        <p:tgtEl>
                                          <p:spTgt spid="22531">
                                            <p:txEl>
                                              <p:pRg st="5" end="5"/>
                                            </p:txEl>
                                          </p:spTgt>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22531">
                                            <p:txEl>
                                              <p:pRg st="5" end="5"/>
                                            </p:tx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22531">
                                            <p:txEl>
                                              <p:pRg st="5" end="5"/>
                                            </p:txEl>
                                          </p:spTgt>
                                        </p:tgtEl>
                                        <p:attrNameLst>
                                          <p:attrName>ppt_w</p:attrName>
                                        </p:attrNameLst>
                                      </p:cBhvr>
                                      <p:tavLst>
                                        <p:tav tm="0">
                                          <p:val>
                                            <p:strVal val="#ppt_w*.05"/>
                                          </p:val>
                                        </p:tav>
                                        <p:tav tm="100000">
                                          <p:val>
                                            <p:strVal val="#ppt_w"/>
                                          </p:val>
                                        </p:tav>
                                      </p:tavLst>
                                    </p:anim>
                                    <p:anim calcmode="lin" valueType="num">
                                      <p:cBhvr>
                                        <p:cTn id="65" dur="1000" fill="hold"/>
                                        <p:tgtEl>
                                          <p:spTgt spid="22531">
                                            <p:txEl>
                                              <p:pRg st="5" end="5"/>
                                            </p:tx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22531">
                                            <p:txEl>
                                              <p:pRg st="5" end="5"/>
                                            </p:tx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22531">
                                            <p:txEl>
                                              <p:pRg st="5" end="5"/>
                                            </p:tx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22531">
                                            <p:txEl>
                                              <p:pRg st="5" end="5"/>
                                            </p:tx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22531">
                                            <p:txEl>
                                              <p:pRg st="5" end="5"/>
                                            </p:txEl>
                                          </p:spTgt>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22531">
                                            <p:txEl>
                                              <p:pRg st="6" end="6"/>
                                            </p:txEl>
                                          </p:spTgt>
                                        </p:tgtEl>
                                        <p:attrNameLst>
                                          <p:attrName>style.visibility</p:attrName>
                                        </p:attrNameLst>
                                      </p:cBhvr>
                                      <p:to>
                                        <p:strVal val="visible"/>
                                      </p:to>
                                    </p:set>
                                    <p:anim calcmode="lin" valueType="num">
                                      <p:cBhvr>
                                        <p:cTn id="73" dur="500" decel="50000" fill="hold">
                                          <p:stCondLst>
                                            <p:cond delay="0"/>
                                          </p:stCondLst>
                                        </p:cTn>
                                        <p:tgtEl>
                                          <p:spTgt spid="22531">
                                            <p:txEl>
                                              <p:pRg st="6" end="6"/>
                                            </p:tx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22531">
                                            <p:txEl>
                                              <p:pRg st="6" end="6"/>
                                            </p:tx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22531">
                                            <p:txEl>
                                              <p:pRg st="6" end="6"/>
                                            </p:txEl>
                                          </p:spTgt>
                                        </p:tgtEl>
                                        <p:attrNameLst>
                                          <p:attrName>ppt_w</p:attrName>
                                        </p:attrNameLst>
                                      </p:cBhvr>
                                      <p:tavLst>
                                        <p:tav tm="0">
                                          <p:val>
                                            <p:strVal val="#ppt_w*.05"/>
                                          </p:val>
                                        </p:tav>
                                        <p:tav tm="100000">
                                          <p:val>
                                            <p:strVal val="#ppt_w"/>
                                          </p:val>
                                        </p:tav>
                                      </p:tavLst>
                                    </p:anim>
                                    <p:anim calcmode="lin" valueType="num">
                                      <p:cBhvr>
                                        <p:cTn id="76" dur="1000" fill="hold"/>
                                        <p:tgtEl>
                                          <p:spTgt spid="22531">
                                            <p:txEl>
                                              <p:pRg st="6" end="6"/>
                                            </p:tx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22531">
                                            <p:txEl>
                                              <p:pRg st="6" end="6"/>
                                            </p:tx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22531">
                                            <p:txEl>
                                              <p:pRg st="6" end="6"/>
                                            </p:tx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22531">
                                            <p:txEl>
                                              <p:pRg st="6" end="6"/>
                                            </p:tx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22531">
                                            <p:txEl>
                                              <p:pRg st="6" end="6"/>
                                            </p:txEl>
                                          </p:spTgt>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22531">
                                            <p:txEl>
                                              <p:pRg st="7" end="7"/>
                                            </p:txEl>
                                          </p:spTgt>
                                        </p:tgtEl>
                                        <p:attrNameLst>
                                          <p:attrName>style.visibility</p:attrName>
                                        </p:attrNameLst>
                                      </p:cBhvr>
                                      <p:to>
                                        <p:strVal val="visible"/>
                                      </p:to>
                                    </p:set>
                                    <p:anim calcmode="lin" valueType="num">
                                      <p:cBhvr>
                                        <p:cTn id="84" dur="500" decel="50000" fill="hold">
                                          <p:stCondLst>
                                            <p:cond delay="0"/>
                                          </p:stCondLst>
                                        </p:cTn>
                                        <p:tgtEl>
                                          <p:spTgt spid="22531">
                                            <p:txEl>
                                              <p:pRg st="7" end="7"/>
                                            </p:txEl>
                                          </p:spTgt>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22531">
                                            <p:txEl>
                                              <p:pRg st="7" end="7"/>
                                            </p:txEl>
                                          </p:spTgt>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22531">
                                            <p:txEl>
                                              <p:pRg st="7" end="7"/>
                                            </p:txEl>
                                          </p:spTgt>
                                        </p:tgtEl>
                                        <p:attrNameLst>
                                          <p:attrName>ppt_w</p:attrName>
                                        </p:attrNameLst>
                                      </p:cBhvr>
                                      <p:tavLst>
                                        <p:tav tm="0">
                                          <p:val>
                                            <p:strVal val="#ppt_w*.05"/>
                                          </p:val>
                                        </p:tav>
                                        <p:tav tm="100000">
                                          <p:val>
                                            <p:strVal val="#ppt_w"/>
                                          </p:val>
                                        </p:tav>
                                      </p:tavLst>
                                    </p:anim>
                                    <p:anim calcmode="lin" valueType="num">
                                      <p:cBhvr>
                                        <p:cTn id="87" dur="1000" fill="hold"/>
                                        <p:tgtEl>
                                          <p:spTgt spid="22531">
                                            <p:txEl>
                                              <p:pRg st="7" end="7"/>
                                            </p:txEl>
                                          </p:spTgt>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22531">
                                            <p:txEl>
                                              <p:pRg st="7" end="7"/>
                                            </p:txEl>
                                          </p:spTgt>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22531">
                                            <p:txEl>
                                              <p:pRg st="7" end="7"/>
                                            </p:txEl>
                                          </p:spTgt>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22531">
                                            <p:txEl>
                                              <p:pRg st="7" end="7"/>
                                            </p:txEl>
                                          </p:spTgt>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76" y="357166"/>
            <a:ext cx="4157634" cy="6072230"/>
          </a:xfrm>
        </p:spPr>
        <p:txBody>
          <a:bodyPr/>
          <a:lstStyle/>
          <a:p>
            <a:pPr algn="just">
              <a:lnSpc>
                <a:spcPct val="150000"/>
              </a:lnSpc>
            </a:pPr>
            <a:r>
              <a:rPr lang="ar-SA" sz="2400" dirty="0" smtClean="0">
                <a:solidFill>
                  <a:schemeClr val="tx1"/>
                </a:solidFill>
                <a:latin typeface="+mn-lt"/>
                <a:ea typeface="+mn-ea"/>
                <a:cs typeface="+mn-cs"/>
              </a:rPr>
              <a:t>وعموما تساهم المصادر التالية في تلوث البيئات المائية بالمبيدات</a:t>
            </a:r>
            <a:r>
              <a:rPr lang="en-US" sz="2400" dirty="0" smtClean="0">
                <a:solidFill>
                  <a:schemeClr val="tx1"/>
                </a:solidFill>
                <a:latin typeface="+mn-lt"/>
                <a:ea typeface="+mn-ea"/>
                <a:cs typeface="+mn-cs"/>
              </a:rPr>
              <a:t>:</a:t>
            </a:r>
            <a:br>
              <a:rPr lang="en-US" sz="2400" dirty="0" smtClean="0">
                <a:solidFill>
                  <a:schemeClr val="tx1"/>
                </a:solidFill>
                <a:latin typeface="+mn-lt"/>
                <a:ea typeface="+mn-ea"/>
                <a:cs typeface="+mn-cs"/>
              </a:rPr>
            </a:br>
            <a:r>
              <a:rPr lang="ar-SA" sz="2400" dirty="0" smtClean="0">
                <a:solidFill>
                  <a:schemeClr val="tx1"/>
                </a:solidFill>
                <a:latin typeface="+mn-lt"/>
                <a:ea typeface="+mn-ea"/>
                <a:cs typeface="+mn-cs"/>
              </a:rPr>
              <a:t>1-</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استخدام</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وتداول</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المبيدات</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عشوائياً</a:t>
            </a:r>
            <a:r>
              <a:rPr lang="en-US" sz="2400" dirty="0" smtClean="0">
                <a:solidFill>
                  <a:schemeClr val="tx1"/>
                </a:solidFill>
                <a:latin typeface="+mn-lt"/>
                <a:ea typeface="+mn-ea"/>
                <a:cs typeface="+mn-cs"/>
              </a:rPr>
              <a:t> </a:t>
            </a:r>
            <a:br>
              <a:rPr lang="en-US" sz="2400" dirty="0" smtClean="0">
                <a:solidFill>
                  <a:schemeClr val="tx1"/>
                </a:solidFill>
                <a:latin typeface="+mn-lt"/>
                <a:ea typeface="+mn-ea"/>
                <a:cs typeface="+mn-cs"/>
              </a:rPr>
            </a:br>
            <a:r>
              <a:rPr lang="ar-SA" sz="2400" dirty="0" smtClean="0">
                <a:solidFill>
                  <a:schemeClr val="tx1"/>
                </a:solidFill>
                <a:latin typeface="+mn-lt"/>
                <a:ea typeface="+mn-ea"/>
                <a:cs typeface="+mn-cs"/>
              </a:rPr>
              <a:t>2-</a:t>
            </a:r>
            <a:r>
              <a:rPr lang="en-US" sz="2400" dirty="0" smtClean="0">
                <a:solidFill>
                  <a:schemeClr val="tx1"/>
                </a:solidFill>
                <a:latin typeface="+mn-lt"/>
                <a:ea typeface="+mn-ea"/>
                <a:cs typeface="+mn-cs"/>
              </a:rPr>
              <a:t> </a:t>
            </a:r>
            <a:r>
              <a:rPr lang="ar-SA" sz="2400" dirty="0" smtClean="0">
                <a:solidFill>
                  <a:schemeClr val="tx1"/>
                </a:solidFill>
                <a:latin typeface="+mn-lt"/>
                <a:ea typeface="+mn-ea"/>
                <a:cs typeface="+mn-cs"/>
              </a:rPr>
              <a:t>استخدام </a:t>
            </a:r>
            <a:r>
              <a:rPr lang="en-US" sz="2400" dirty="0" err="1" smtClean="0">
                <a:solidFill>
                  <a:schemeClr val="tx1"/>
                </a:solidFill>
                <a:latin typeface="+mn-lt"/>
                <a:ea typeface="+mn-ea"/>
                <a:cs typeface="+mn-cs"/>
              </a:rPr>
              <a:t>المبيدات</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المحظور</a:t>
            </a:r>
            <a:r>
              <a:rPr lang="ar-SA" sz="2400" dirty="0" smtClean="0">
                <a:solidFill>
                  <a:schemeClr val="tx1"/>
                </a:solidFill>
                <a:latin typeface="+mn-lt"/>
                <a:ea typeface="+mn-ea"/>
                <a:cs typeface="+mn-cs"/>
              </a:rPr>
              <a:t>ة</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محلياً</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ودولياً</a:t>
            </a:r>
            <a:r>
              <a:rPr lang="en-US" sz="2400" dirty="0" smtClean="0">
                <a:solidFill>
                  <a:schemeClr val="tx1"/>
                </a:solidFill>
                <a:latin typeface="+mn-lt"/>
                <a:ea typeface="+mn-ea"/>
                <a:cs typeface="+mn-cs"/>
              </a:rPr>
              <a:t> </a:t>
            </a:r>
            <a:br>
              <a:rPr lang="en-US" sz="2400" dirty="0" smtClean="0">
                <a:solidFill>
                  <a:schemeClr val="tx1"/>
                </a:solidFill>
                <a:latin typeface="+mn-lt"/>
                <a:ea typeface="+mn-ea"/>
                <a:cs typeface="+mn-cs"/>
              </a:rPr>
            </a:br>
            <a:r>
              <a:rPr lang="ar-SA" sz="2400" dirty="0" smtClean="0">
                <a:solidFill>
                  <a:schemeClr val="tx1"/>
                </a:solidFill>
                <a:latin typeface="+mn-lt"/>
                <a:ea typeface="+mn-ea"/>
                <a:cs typeface="+mn-cs"/>
              </a:rPr>
              <a:t>3-</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الحالات</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الطارئة</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أو</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المفاجئة</a:t>
            </a:r>
            <a:r>
              <a:rPr lang="en-US" sz="2400" dirty="0" smtClean="0">
                <a:solidFill>
                  <a:schemeClr val="tx1"/>
                </a:solidFill>
                <a:latin typeface="+mn-lt"/>
                <a:ea typeface="+mn-ea"/>
                <a:cs typeface="+mn-cs"/>
              </a:rPr>
              <a:t> : </a:t>
            </a:r>
            <a:r>
              <a:rPr lang="en-US" sz="2400" dirty="0" err="1" smtClean="0">
                <a:solidFill>
                  <a:schemeClr val="tx1"/>
                </a:solidFill>
                <a:latin typeface="+mn-lt"/>
                <a:ea typeface="+mn-ea"/>
                <a:cs typeface="+mn-cs"/>
              </a:rPr>
              <a:t>هي</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الحالات</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التي</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يتم</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فيها</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انتشار</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المبيدات</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في</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البيئة</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حال</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حدوث</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انفجارات</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أو</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انتشار</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أو</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تسرب</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للمبيدات</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من</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مصانع</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إنتاجها</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ومراكز</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تخزينها</a:t>
            </a:r>
            <a:r>
              <a:rPr lang="en-US" sz="2400" dirty="0" smtClean="0">
                <a:solidFill>
                  <a:schemeClr val="tx1"/>
                </a:solidFill>
                <a:latin typeface="+mn-lt"/>
                <a:ea typeface="+mn-ea"/>
                <a:cs typeface="+mn-cs"/>
              </a:rPr>
              <a:t> ، </a:t>
            </a:r>
            <a:br>
              <a:rPr lang="en-US" sz="2400" dirty="0" smtClean="0">
                <a:solidFill>
                  <a:schemeClr val="tx1"/>
                </a:solidFill>
                <a:latin typeface="+mn-lt"/>
                <a:ea typeface="+mn-ea"/>
                <a:cs typeface="+mn-cs"/>
              </a:rPr>
            </a:br>
            <a:r>
              <a:rPr lang="en-US" sz="2400" dirty="0" smtClean="0">
                <a:solidFill>
                  <a:schemeClr val="tx1"/>
                </a:solidFill>
                <a:latin typeface="+mn-lt"/>
                <a:ea typeface="+mn-ea"/>
                <a:cs typeface="+mn-cs"/>
              </a:rPr>
              <a:t/>
            </a:r>
            <a:br>
              <a:rPr lang="en-US" sz="2400" dirty="0" smtClean="0">
                <a:solidFill>
                  <a:schemeClr val="tx1"/>
                </a:solidFill>
                <a:latin typeface="+mn-lt"/>
                <a:ea typeface="+mn-ea"/>
                <a:cs typeface="+mn-cs"/>
              </a:rPr>
            </a:br>
            <a:endParaRPr lang="en-US" sz="2400" dirty="0"/>
          </a:p>
        </p:txBody>
      </p:sp>
      <p:pic>
        <p:nvPicPr>
          <p:cNvPr id="4" name="Content Placeholder 3" descr="The+Pesticide+Cycle.jpeg"/>
          <p:cNvPicPr>
            <a:picLocks noChangeAspect="1"/>
          </p:cNvPicPr>
          <p:nvPr/>
        </p:nvPicPr>
        <p:blipFill>
          <a:blip r:embed="rId2" cstate="print"/>
          <a:stretch>
            <a:fillRect/>
          </a:stretch>
        </p:blipFill>
        <p:spPr bwMode="auto">
          <a:xfrm>
            <a:off x="1" y="1"/>
            <a:ext cx="4786314" cy="6858000"/>
          </a:xfrm>
          <a:prstGeom prst="rect">
            <a:avLst/>
          </a:prstGeom>
          <a:noFill/>
          <a:ln w="9525">
            <a:noFill/>
            <a:miter lim="800000"/>
            <a:headEnd/>
            <a:tailEnd/>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654032"/>
          </a:xfrm>
        </p:spPr>
        <p:txBody>
          <a:bodyPr/>
          <a:lstStyle/>
          <a:p>
            <a:r>
              <a:rPr lang="ar-SA" dirty="0" smtClean="0"/>
              <a:t>العوامل التي تؤثر علي تلوث المياه بالمبيدات</a:t>
            </a:r>
            <a:endParaRPr lang="en-US" dirty="0"/>
          </a:p>
        </p:txBody>
      </p:sp>
      <p:sp>
        <p:nvSpPr>
          <p:cNvPr id="3" name="Content Placeholder 2"/>
          <p:cNvSpPr>
            <a:spLocks noGrp="1"/>
          </p:cNvSpPr>
          <p:nvPr>
            <p:ph idx="1"/>
          </p:nvPr>
        </p:nvSpPr>
        <p:spPr>
          <a:xfrm>
            <a:off x="500034" y="1071546"/>
            <a:ext cx="8229600" cy="4525963"/>
          </a:xfrm>
        </p:spPr>
        <p:txBody>
          <a:bodyPr/>
          <a:lstStyle/>
          <a:p>
            <a:pPr>
              <a:lnSpc>
                <a:spcPct val="150000"/>
              </a:lnSpc>
            </a:pPr>
            <a:r>
              <a:rPr lang="ar-SA" sz="2800" dirty="0" smtClean="0"/>
              <a:t>نظام الصرف: يتم انتقال المبيدات وبقايا الاسمدة كنتيجة لحركة المياه طبيعياً إلي اسفل باتجاه الجاذبية الارضية حتي تصل المياه إلي الماء الجوفي وتلوثه</a:t>
            </a:r>
          </a:p>
          <a:p>
            <a:r>
              <a:rPr lang="ar-SA" sz="2800" dirty="0" smtClean="0"/>
              <a:t>نوع المبيد حيث يتحدد مقدار تلوث المياه بالمبيدات علي اساس</a:t>
            </a:r>
          </a:p>
          <a:p>
            <a:r>
              <a:rPr lang="ar-SA" sz="2800" dirty="0" smtClean="0"/>
              <a:t>المكونات الفعالة في المبيد</a:t>
            </a:r>
          </a:p>
          <a:p>
            <a:r>
              <a:rPr lang="ar-SA" sz="2800" dirty="0" smtClean="0"/>
              <a:t>الملوثات الموجودة كشوائب في المبيد</a:t>
            </a:r>
          </a:p>
          <a:p>
            <a:r>
              <a:rPr lang="ar-SA" sz="2800" dirty="0" smtClean="0"/>
              <a:t>الإاضافات التي تخلط مع المادة الفعالة للمبيد (</a:t>
            </a:r>
            <a:r>
              <a:rPr lang="en-US" sz="2800" dirty="0" smtClean="0"/>
              <a:t>wetting agents, diluents or solvents, extenders, adhesives, buffers, preservatives and emulsifiers</a:t>
            </a:r>
            <a:r>
              <a:rPr lang="ar-SA" sz="2800" dirty="0" smtClean="0"/>
              <a:t>)</a:t>
            </a:r>
            <a:endParaRPr lang="en-US" sz="2800"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lnSpc>
                <a:spcPct val="150000"/>
              </a:lnSpc>
            </a:pPr>
            <a:r>
              <a:rPr lang="ar-SA" sz="2400" dirty="0" smtClean="0"/>
              <a:t>تحلل المادة الفعالة سواء كان التحلل كيميائي او حيوي</a:t>
            </a:r>
          </a:p>
          <a:p>
            <a:pPr>
              <a:lnSpc>
                <a:spcPct val="150000"/>
              </a:lnSpc>
            </a:pPr>
            <a:r>
              <a:rPr lang="ar-SA" sz="2400" dirty="0" smtClean="0"/>
              <a:t>نصف عمر المبيد: فكلما زاد ثبات المبيد كلما زادت الفترة اللازمة حتي يحدث له تكسير، وبالتالي يصبح تأثيره اكبر علي الكائنات الحية في البيئة المحيطة</a:t>
            </a:r>
          </a:p>
          <a:p>
            <a:pPr>
              <a:lnSpc>
                <a:spcPct val="150000"/>
              </a:lnSpc>
            </a:pPr>
            <a:r>
              <a:rPr lang="ar-SA" sz="2400" dirty="0" smtClean="0"/>
              <a:t>حركة المبيد في التربة</a:t>
            </a:r>
          </a:p>
          <a:p>
            <a:pPr>
              <a:lnSpc>
                <a:spcPct val="150000"/>
              </a:lnSpc>
            </a:pPr>
            <a:r>
              <a:rPr lang="ar-SA" sz="2400" dirty="0" smtClean="0"/>
              <a:t>درجة ذوبان المبيد في الماء: فكلما زادت درجة الذوبان، كلما زادت احتمالية غسيلة مع ماء الصرف ليصل إلي الماء الجوفي ويسبب مخاطر بيئية، أما المبيدات ذات درجة الذوبان المنخفضة فترتبط مع حبيبات التربة لتتسبب ايضا في مشكلات بيئية ولكن من نوع اخر</a:t>
            </a:r>
            <a:endParaRPr lang="en-US" sz="2400" dirty="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57200" y="620713"/>
            <a:ext cx="8229600" cy="5472112"/>
          </a:xfrm>
        </p:spPr>
        <p:txBody>
          <a:bodyPr/>
          <a:lstStyle/>
          <a:p>
            <a:pPr algn="justLow" eaLnBrk="1" hangingPunct="1">
              <a:lnSpc>
                <a:spcPct val="200000"/>
              </a:lnSpc>
            </a:pPr>
            <a:r>
              <a:rPr lang="ar-SA" sz="3100" b="1" dirty="0" smtClean="0">
                <a:solidFill>
                  <a:srgbClr val="FF0000"/>
                </a:solidFill>
              </a:rPr>
              <a:t>ويأتى الضرر البيئى لهذه المبيدات كنتيجة لان </a:t>
            </a:r>
            <a:r>
              <a:rPr lang="ar-SA" sz="3100" dirty="0" smtClean="0">
                <a:solidFill>
                  <a:srgbClr val="0000FF"/>
                </a:solidFill>
              </a:rPr>
              <a:t>أغلبها مركبات حلقية بطيئة التحلل وتحتوى على عناصر ثقيلة ذات درجة سمية عالية كما أن نواتج تكسرها يزيد من تركيز وتراكم كميات من الملوثات في البيئة الزراعة عن الحد المسموح به فى البيئة الزراعية ومنها الحيوان والأنسان.</a:t>
            </a:r>
            <a:endParaRPr lang="ar-EG" sz="3100" dirty="0" smtClean="0">
              <a:solidFill>
                <a:srgbClr val="0000FF"/>
              </a:solidFill>
            </a:endParaRPr>
          </a:p>
          <a:p>
            <a:pPr algn="justLow" eaLnBrk="1" hangingPunct="1"/>
            <a:endParaRPr lang="ar-SA" sz="3100" dirty="0" smtClean="0">
              <a:solidFill>
                <a:srgbClr val="0000FF"/>
              </a:solidFill>
            </a:endParaRPr>
          </a:p>
          <a:p>
            <a:pPr eaLnBrk="1" hangingPunct="1"/>
            <a:endParaRPr lang="en-US" sz="2800" dirty="0" smtClean="0"/>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250825" y="333375"/>
            <a:ext cx="8642350" cy="6264275"/>
          </a:xfrm>
        </p:spPr>
        <p:txBody>
          <a:bodyPr/>
          <a:lstStyle/>
          <a:p>
            <a:pPr algn="justLow" eaLnBrk="1" hangingPunct="1">
              <a:lnSpc>
                <a:spcPct val="150000"/>
              </a:lnSpc>
            </a:pPr>
            <a:r>
              <a:rPr lang="ar-SA" sz="2800" dirty="0" smtClean="0">
                <a:solidFill>
                  <a:srgbClr val="FF3300"/>
                </a:solidFill>
              </a:rPr>
              <a:t>وقد صدر قانون (4) لسنة 1994</a:t>
            </a:r>
            <a:r>
              <a:rPr lang="ar-SA" sz="2800" dirty="0" smtClean="0">
                <a:solidFill>
                  <a:srgbClr val="0000FF"/>
                </a:solidFill>
              </a:rPr>
              <a:t> والذى يحظر رش أو إستخدام مبيدات الآفات الا بعد مراعاة الشروط الوقائية والتى تحمى الصحة العامة. وكذك القرار رقم (215) لسنة 1985 والذى يحظر إستيراد أو تدوال أى صنف من المبيدات ألا بعد موافقة لجنة الآفات  بوزارة الزراعة والقرار رقم (60) لسنة 1986 والذى يمنع إستيراد واستخدام مبيدات الآفات المحتوية على مركبات الديوكسين السامة.</a:t>
            </a:r>
            <a:r>
              <a:rPr lang="ar-EG" sz="2800" dirty="0" smtClean="0">
                <a:solidFill>
                  <a:srgbClr val="0000FF"/>
                </a:solidFill>
              </a:rPr>
              <a:t>.</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46111"/>
            <a:ext cx="8229600" cy="5526095"/>
          </a:xfrm>
        </p:spPr>
        <p:txBody>
          <a:bodyPr/>
          <a:lstStyle/>
          <a:p>
            <a:pPr algn="just" eaLnBrk="1" hangingPunct="1">
              <a:lnSpc>
                <a:spcPct val="150000"/>
              </a:lnSpc>
            </a:pPr>
            <a:r>
              <a:rPr lang="ar-EG" sz="2400" dirty="0" smtClean="0">
                <a:solidFill>
                  <a:srgbClr val="FF3300"/>
                </a:solidFill>
              </a:rPr>
              <a:t>أتفاقية</a:t>
            </a:r>
            <a:r>
              <a:rPr lang="ar-SA" sz="2400" dirty="0" smtClean="0">
                <a:solidFill>
                  <a:srgbClr val="FF3300"/>
                </a:solidFill>
              </a:rPr>
              <a:t> ال</a:t>
            </a:r>
            <a:r>
              <a:rPr lang="ar-EG" sz="2400" dirty="0" smtClean="0"/>
              <a:t>ملوثات</a:t>
            </a:r>
            <a:r>
              <a:rPr lang="ar-SA" sz="2400" dirty="0" smtClean="0"/>
              <a:t> العضوية الثابتة</a:t>
            </a:r>
            <a:r>
              <a:rPr lang="ar-EG" sz="2400" dirty="0" smtClean="0">
                <a:solidFill>
                  <a:srgbClr val="FF3300"/>
                </a:solidFill>
              </a:rPr>
              <a:t> </a:t>
            </a:r>
            <a:r>
              <a:rPr lang="en-US" sz="2400" dirty="0" smtClean="0">
                <a:solidFill>
                  <a:srgbClr val="FF3300"/>
                </a:solidFill>
              </a:rPr>
              <a:t>POBs</a:t>
            </a:r>
            <a:r>
              <a:rPr lang="ar-EG" sz="2400" dirty="0" smtClean="0">
                <a:solidFill>
                  <a:srgbClr val="FF3300"/>
                </a:solidFill>
              </a:rPr>
              <a:t> باستوكهولم-السويد (2000) والمعنية بالملوثات العضوية الثابتة :</a:t>
            </a:r>
            <a:r>
              <a:rPr lang="ar-SA" sz="2400" dirty="0" smtClean="0">
                <a:solidFill>
                  <a:srgbClr val="FF3300"/>
                </a:solidFill>
              </a:rPr>
              <a:t> </a:t>
            </a:r>
            <a:r>
              <a:rPr lang="ar-EG" sz="2400" dirty="0" smtClean="0"/>
              <a:t>الهدف من الاتفاقية </a:t>
            </a:r>
            <a:r>
              <a:rPr lang="ar-SA" sz="2400" dirty="0" smtClean="0"/>
              <a:t>ه</a:t>
            </a:r>
            <a:r>
              <a:rPr lang="ar-EG" sz="2400" dirty="0" smtClean="0"/>
              <a:t>و تقليل انبعاثات الكلية الناتجة عن مصادر الاستخدامات البشرية والتخلص منها نهائيا إن أمكن</a:t>
            </a:r>
            <a:r>
              <a:rPr lang="ar-SA" sz="2400" dirty="0" smtClean="0"/>
              <a:t> </a:t>
            </a:r>
            <a:r>
              <a:rPr lang="ar-EG" sz="2400" dirty="0" smtClean="0"/>
              <a:t>خلال عامين من دخول الاتفاقية حيز النفاذ </a:t>
            </a:r>
            <a:r>
              <a:rPr lang="ar-SA" sz="2400" dirty="0" smtClean="0"/>
              <a:t>و</a:t>
            </a:r>
            <a:r>
              <a:rPr lang="ar-EG" sz="2400" dirty="0" smtClean="0"/>
              <a:t>تصنيف </a:t>
            </a:r>
            <a:r>
              <a:rPr lang="ar-SA" sz="2400" dirty="0" smtClean="0"/>
              <a:t>الملوثات إلي 3 مجموعات</a:t>
            </a:r>
            <a:endParaRPr lang="ar-EG" sz="2400" dirty="0" smtClean="0">
              <a:solidFill>
                <a:srgbClr val="FF3300"/>
              </a:solidFill>
            </a:endParaRPr>
          </a:p>
          <a:p>
            <a:pPr eaLnBrk="1" hangingPunct="1">
              <a:lnSpc>
                <a:spcPct val="150000"/>
              </a:lnSpc>
              <a:buFontTx/>
              <a:buNone/>
            </a:pPr>
            <a:r>
              <a:rPr lang="ar-EG" sz="2400" b="1" dirty="0" smtClean="0">
                <a:solidFill>
                  <a:srgbClr val="FF3300"/>
                </a:solidFill>
              </a:rPr>
              <a:t>مجموعة (أ) :</a:t>
            </a:r>
            <a:r>
              <a:rPr lang="ar-EG" sz="2400" dirty="0" smtClean="0"/>
              <a:t> (الدرين، كلوردان، دلدرين، اندرين، هبتاكلور، مايركس، توكسافين، هكساكلوروبنزين، ثنائيات الفينيل متعددة الكلور).</a:t>
            </a:r>
            <a:endParaRPr lang="ar-EG" sz="2400" dirty="0" smtClean="0">
              <a:solidFill>
                <a:srgbClr val="0000FF"/>
              </a:solidFill>
            </a:endParaRPr>
          </a:p>
          <a:p>
            <a:pPr eaLnBrk="1" hangingPunct="1">
              <a:lnSpc>
                <a:spcPct val="150000"/>
              </a:lnSpc>
              <a:buFontTx/>
              <a:buNone/>
            </a:pPr>
            <a:r>
              <a:rPr lang="ar-EG" sz="2400" b="1" dirty="0" smtClean="0">
                <a:solidFill>
                  <a:srgbClr val="FF3300"/>
                </a:solidFill>
              </a:rPr>
              <a:t>مجموعة (ب) :</a:t>
            </a:r>
            <a:r>
              <a:rPr lang="en-US" sz="2400" dirty="0" smtClean="0">
                <a:solidFill>
                  <a:srgbClr val="0000FF"/>
                </a:solidFill>
              </a:rPr>
              <a:t>DDT</a:t>
            </a:r>
            <a:r>
              <a:rPr lang="ar-EG" sz="2400" dirty="0" smtClean="0"/>
              <a:t> .</a:t>
            </a:r>
          </a:p>
          <a:p>
            <a:pPr eaLnBrk="1" hangingPunct="1">
              <a:lnSpc>
                <a:spcPct val="150000"/>
              </a:lnSpc>
              <a:buFontTx/>
              <a:buNone/>
            </a:pPr>
            <a:r>
              <a:rPr lang="ar-EG" sz="2400" b="1" dirty="0" smtClean="0">
                <a:solidFill>
                  <a:srgbClr val="FF3300"/>
                </a:solidFill>
              </a:rPr>
              <a:t>مجموعة (ج) :</a:t>
            </a:r>
            <a:r>
              <a:rPr lang="ar-EG" sz="2400" dirty="0" smtClean="0"/>
              <a:t> (الدايوكسين، الفيوران، هيكساكلوربنزين، ثنائيات الفينيل متعددة الكلور)</a:t>
            </a:r>
            <a:endParaRPr lang="en-US" sz="2400" dirty="0"/>
          </a:p>
        </p:txBody>
      </p:sp>
    </p:spTree>
  </p:cSld>
  <p:clrMapOvr>
    <a:masterClrMapping/>
  </p:clrMapOvr>
  <p:transition spd="slow">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1215</TotalTime>
  <Words>814</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 </vt:lpstr>
      <vt:lpstr>أولا: وصف الميـــاه :</vt:lpstr>
      <vt:lpstr>Slide 3</vt:lpstr>
      <vt:lpstr>Slide 4</vt:lpstr>
      <vt:lpstr>العوامل التي تؤثر علي تلوث المياه بالمبيدات</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asds</dc:creator>
  <cp:lastModifiedBy>jojo</cp:lastModifiedBy>
  <cp:revision>142</cp:revision>
  <dcterms:created xsi:type="dcterms:W3CDTF">2008-01-08T14:30:19Z</dcterms:created>
  <dcterms:modified xsi:type="dcterms:W3CDTF">2020-03-17T21:08:48Z</dcterms:modified>
</cp:coreProperties>
</file>